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Shape 6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Shape 12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Shape 13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Shape 14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Shape 15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Shape 15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Shape 16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Shape 17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Shape 17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Shape 18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Shape 19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Shape 7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Shape 20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Shape 7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Shape 8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Shape 3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Shape 9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Shape 10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Shape 10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Shape 11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https://wiki.python.org/moin/Python2orPython3</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Shape 12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anaconda.com/downloa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11700" y="1195150"/>
            <a:ext cx="8520600" cy="2519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 sz="5200" u="none" cap="none" strike="noStrike">
                <a:solidFill>
                  <a:srgbClr val="FFFFFF"/>
                </a:solidFill>
                <a:latin typeface="Arial"/>
                <a:ea typeface="Arial"/>
                <a:cs typeface="Arial"/>
                <a:sym typeface="Arial"/>
              </a:rPr>
              <a:t>Programming in Python</a:t>
            </a:r>
            <a:endParaRPr b="0" i="0" sz="5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200"/>
              <a:buFont typeface="Arial"/>
              <a:buNone/>
            </a:pPr>
            <a:r>
              <a:t/>
            </a:r>
            <a:endParaRPr b="0" i="0" sz="52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Now it’s time to write some code</a:t>
            </a:r>
            <a:endParaRPr b="0" i="0" sz="2800" u="none" cap="none" strike="noStrike">
              <a:solidFill>
                <a:srgbClr val="FFFFFF"/>
              </a:solidFill>
              <a:latin typeface="Arial"/>
              <a:ea typeface="Arial"/>
              <a:cs typeface="Arial"/>
              <a:sym typeface="Arial"/>
            </a:endParaRPr>
          </a:p>
        </p:txBody>
      </p:sp>
      <p:sp>
        <p:nvSpPr>
          <p:cNvPr id="130" name="Shape 130"/>
          <p:cNvSpPr txBox="1"/>
          <p:nvPr>
            <p:ph idx="4294967295" type="body"/>
          </p:nvPr>
        </p:nvSpPr>
        <p:spPr>
          <a:xfrm>
            <a:off x="311700" y="879450"/>
            <a:ext cx="8520600" cy="368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We can write code in any text editor provided we tell the computer that it is code file, that usually happens with the file extension. For python the file extension is .py</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Now my personal favourite is Atom, but you can go with Sublime text, Notepad++, Coda, Emacs etc.</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We can also switch to platforms called IDE - Interactive Development Environment. Eg Pycharm</a:t>
            </a:r>
            <a:endParaRPr b="0" i="0" sz="1800" u="none" cap="none" strike="noStrike">
              <a:solidFill>
                <a:schemeClr val="lt2"/>
              </a:solidFill>
              <a:latin typeface="Arial"/>
              <a:ea typeface="Arial"/>
              <a:cs typeface="Arial"/>
              <a:sym typeface="Arial"/>
            </a:endParaRPr>
          </a:p>
        </p:txBody>
      </p:sp>
      <p:pic>
        <p:nvPicPr>
          <p:cNvPr id="131" name="Shape 131"/>
          <p:cNvPicPr preferRelativeResize="0"/>
          <p:nvPr/>
        </p:nvPicPr>
        <p:blipFill rotWithShape="1">
          <a:blip r:embed="rId3">
            <a:alphaModFix/>
          </a:blip>
          <a:srcRect b="0" l="0" r="0" t="0"/>
          <a:stretch/>
        </p:blipFill>
        <p:spPr>
          <a:xfrm>
            <a:off x="311700" y="3432625"/>
            <a:ext cx="1342001" cy="1342001"/>
          </a:xfrm>
          <a:prstGeom prst="rect">
            <a:avLst/>
          </a:prstGeom>
          <a:noFill/>
          <a:ln>
            <a:noFill/>
          </a:ln>
        </p:spPr>
      </p:pic>
      <p:pic>
        <p:nvPicPr>
          <p:cNvPr id="132" name="Shape 132"/>
          <p:cNvPicPr preferRelativeResize="0"/>
          <p:nvPr/>
        </p:nvPicPr>
        <p:blipFill rotWithShape="1">
          <a:blip r:embed="rId4">
            <a:alphaModFix/>
          </a:blip>
          <a:srcRect b="0" l="0" r="0" t="0"/>
          <a:stretch/>
        </p:blipFill>
        <p:spPr>
          <a:xfrm>
            <a:off x="1838988" y="3574200"/>
            <a:ext cx="1232825" cy="1058850"/>
          </a:xfrm>
          <a:prstGeom prst="rect">
            <a:avLst/>
          </a:prstGeom>
          <a:noFill/>
          <a:ln>
            <a:noFill/>
          </a:ln>
        </p:spPr>
      </p:pic>
      <p:pic>
        <p:nvPicPr>
          <p:cNvPr id="133" name="Shape 133"/>
          <p:cNvPicPr preferRelativeResize="0"/>
          <p:nvPr/>
        </p:nvPicPr>
        <p:blipFill rotWithShape="1">
          <a:blip r:embed="rId5">
            <a:alphaModFix/>
          </a:blip>
          <a:srcRect b="0" l="0" r="0" t="0"/>
          <a:stretch/>
        </p:blipFill>
        <p:spPr>
          <a:xfrm>
            <a:off x="3306225" y="3574200"/>
            <a:ext cx="1058850" cy="1058850"/>
          </a:xfrm>
          <a:prstGeom prst="rect">
            <a:avLst/>
          </a:prstGeom>
          <a:noFill/>
          <a:ln>
            <a:noFill/>
          </a:ln>
        </p:spPr>
      </p:pic>
      <p:pic>
        <p:nvPicPr>
          <p:cNvPr id="134" name="Shape 134"/>
          <p:cNvPicPr preferRelativeResize="0"/>
          <p:nvPr/>
        </p:nvPicPr>
        <p:blipFill rotWithShape="1">
          <a:blip r:embed="rId6">
            <a:alphaModFix/>
          </a:blip>
          <a:srcRect b="0" l="0" r="0" t="0"/>
          <a:stretch/>
        </p:blipFill>
        <p:spPr>
          <a:xfrm>
            <a:off x="4365075" y="3432613"/>
            <a:ext cx="1200425" cy="1200425"/>
          </a:xfrm>
          <a:prstGeom prst="rect">
            <a:avLst/>
          </a:prstGeom>
          <a:noFill/>
          <a:ln>
            <a:noFill/>
          </a:ln>
        </p:spPr>
      </p:pic>
      <p:pic>
        <p:nvPicPr>
          <p:cNvPr id="135" name="Shape 135"/>
          <p:cNvPicPr preferRelativeResize="0"/>
          <p:nvPr/>
        </p:nvPicPr>
        <p:blipFill rotWithShape="1">
          <a:blip r:embed="rId7">
            <a:alphaModFix/>
          </a:blip>
          <a:srcRect b="0" l="0" r="0" t="0"/>
          <a:stretch/>
        </p:blipFill>
        <p:spPr>
          <a:xfrm>
            <a:off x="5855175" y="3368350"/>
            <a:ext cx="1200425" cy="1200425"/>
          </a:xfrm>
          <a:prstGeom prst="rect">
            <a:avLst/>
          </a:prstGeom>
          <a:noFill/>
          <a:ln>
            <a:noFill/>
          </a:ln>
        </p:spPr>
      </p:pic>
      <p:pic>
        <p:nvPicPr>
          <p:cNvPr id="136" name="Shape 136"/>
          <p:cNvPicPr preferRelativeResize="0"/>
          <p:nvPr/>
        </p:nvPicPr>
        <p:blipFill rotWithShape="1">
          <a:blip r:embed="rId8">
            <a:alphaModFix/>
          </a:blip>
          <a:srcRect b="16397" l="26613" r="28671" t="12710"/>
          <a:stretch/>
        </p:blipFill>
        <p:spPr>
          <a:xfrm>
            <a:off x="7255025" y="3313500"/>
            <a:ext cx="1447901" cy="114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71900" y="738725"/>
            <a:ext cx="8222100" cy="76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Let’s get started then</a:t>
            </a:r>
            <a:endParaRPr b="0" i="0" sz="2800" u="none" cap="none" strike="noStrike">
              <a:solidFill>
                <a:srgbClr val="FFFFFF"/>
              </a:solidFill>
              <a:latin typeface="Arial"/>
              <a:ea typeface="Arial"/>
              <a:cs typeface="Arial"/>
              <a:sym typeface="Arial"/>
            </a:endParaRPr>
          </a:p>
        </p:txBody>
      </p:sp>
      <p:sp>
        <p:nvSpPr>
          <p:cNvPr id="142" name="Shape 142"/>
          <p:cNvSpPr txBox="1"/>
          <p:nvPr>
            <p:ph idx="1" type="body"/>
          </p:nvPr>
        </p:nvSpPr>
        <p:spPr>
          <a:xfrm>
            <a:off x="311700" y="1890925"/>
            <a:ext cx="8520600" cy="2691600"/>
          </a:xfrm>
          <a:prstGeom prst="rect">
            <a:avLst/>
          </a:prstGeom>
          <a:solidFill>
            <a:srgbClr val="FFFFFF"/>
          </a:solid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Open text editor.</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Create a new python file with the extension of (.py)</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Consolas"/>
              <a:buAutoNum type="arabicPeriod"/>
            </a:pPr>
            <a:r>
              <a:rPr b="0" i="0" lang="en" sz="1800" u="none" cap="none" strike="noStrike">
                <a:solidFill>
                  <a:srgbClr val="000000"/>
                </a:solidFill>
                <a:latin typeface="Consolas"/>
                <a:ea typeface="Consolas"/>
                <a:cs typeface="Consolas"/>
                <a:sym typeface="Consolas"/>
              </a:rPr>
              <a:t>print(“Hello World!”)</a:t>
            </a:r>
            <a:endParaRPr b="0" i="0" sz="1800" u="none" cap="none" strike="noStrike">
              <a:solidFill>
                <a:srgbClr val="000000"/>
              </a:solidFill>
              <a:latin typeface="Consolas"/>
              <a:ea typeface="Consolas"/>
              <a:cs typeface="Consolas"/>
              <a:sym typeface="Consolas"/>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Save it.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Open Command Prompt and go to the folder where the file is located.</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Run the script by typing </a:t>
            </a:r>
            <a:br>
              <a:rPr b="0" i="0" lang="en" sz="1800" u="none" cap="none" strike="noStrike">
                <a:solidFill>
                  <a:schemeClr val="lt2"/>
                </a:solidFill>
                <a:latin typeface="Arial"/>
                <a:ea typeface="Arial"/>
                <a:cs typeface="Arial"/>
                <a:sym typeface="Arial"/>
              </a:rPr>
            </a:br>
            <a:r>
              <a:rPr b="0" i="0" lang="en" sz="1800" u="none" cap="none" strike="noStrike">
                <a:solidFill>
                  <a:srgbClr val="000000"/>
                </a:solidFill>
                <a:latin typeface="Consolas"/>
                <a:ea typeface="Consolas"/>
                <a:cs typeface="Consolas"/>
                <a:sym typeface="Consolas"/>
              </a:rPr>
              <a:t>python name_of_the_file.py </a:t>
            </a:r>
            <a:endParaRPr b="0" i="0" sz="1800" u="none" cap="none" strike="noStrike">
              <a:solidFill>
                <a:srgbClr val="000000"/>
              </a:solidFill>
              <a:latin typeface="Consolas"/>
              <a:ea typeface="Consolas"/>
              <a:cs typeface="Consolas"/>
              <a:sym typeface="Consolas"/>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And that’s it.</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471900" y="738725"/>
            <a:ext cx="8222100" cy="7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Basic Syntax(</a:t>
            </a:r>
            <a:r>
              <a:rPr b="0" i="0" lang="en" u="none" cap="none" strike="noStrike">
                <a:solidFill>
                  <a:srgbClr val="FFFFFF"/>
                </a:solidFill>
                <a:latin typeface="Arial"/>
                <a:ea typeface="Arial"/>
                <a:cs typeface="Arial"/>
                <a:sym typeface="Arial"/>
              </a:rPr>
              <a:t>Python Identifiers</a:t>
            </a:r>
            <a:r>
              <a:rPr b="0" i="0" lang="en" u="none" cap="none" strike="noStrike">
                <a:solidFill>
                  <a:schemeClr val="dk1"/>
                </a:solidFill>
                <a:latin typeface="Arial"/>
                <a:ea typeface="Arial"/>
                <a:cs typeface="Arial"/>
                <a:sym typeface="Arial"/>
              </a:rPr>
              <a:t>)</a:t>
            </a:r>
            <a:endParaRPr b="0" i="0" u="none" cap="none" strike="noStrike">
              <a:solidFill>
                <a:schemeClr val="dk1"/>
              </a:solidFill>
              <a:latin typeface="Arial"/>
              <a:ea typeface="Arial"/>
              <a:cs typeface="Arial"/>
              <a:sym typeface="Arial"/>
            </a:endParaRPr>
          </a:p>
        </p:txBody>
      </p:sp>
      <p:sp>
        <p:nvSpPr>
          <p:cNvPr id="148" name="Shape 148"/>
          <p:cNvSpPr txBox="1"/>
          <p:nvPr>
            <p:ph idx="1" type="body"/>
          </p:nvPr>
        </p:nvSpPr>
        <p:spPr>
          <a:xfrm>
            <a:off x="311700" y="1792725"/>
            <a:ext cx="8520600" cy="3199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Name used to identify.</a:t>
            </a:r>
            <a:endParaRPr b="0" i="0" sz="1800" u="none" cap="none" strike="noStrike">
              <a:solidFill>
                <a:schemeClr val="lt2"/>
              </a:solidFill>
              <a:latin typeface="Arial"/>
              <a:ea typeface="Arial"/>
              <a:cs typeface="Arial"/>
              <a:sym typeface="Arial"/>
            </a:endParaRPr>
          </a:p>
          <a:p>
            <a:pPr indent="-317500" lvl="1" marL="914400" marR="0" rtl="0" algn="l">
              <a:lnSpc>
                <a:spcPct val="115000"/>
              </a:lnSpc>
              <a:spcBef>
                <a:spcPts val="0"/>
              </a:spcBef>
              <a:spcAft>
                <a:spcPts val="0"/>
              </a:spcAft>
              <a:buClr>
                <a:schemeClr val="lt2"/>
              </a:buClr>
              <a:buSzPts val="1400"/>
              <a:buFont typeface="Arial"/>
              <a:buAutoNum type="arabicPeriod"/>
            </a:pPr>
            <a:r>
              <a:rPr b="0" i="0" lang="en" sz="1400" u="none" cap="none" strike="noStrike">
                <a:solidFill>
                  <a:schemeClr val="lt2"/>
                </a:solidFill>
                <a:latin typeface="Arial"/>
                <a:ea typeface="Arial"/>
                <a:cs typeface="Arial"/>
                <a:sym typeface="Arial"/>
              </a:rPr>
              <a:t>Variable</a:t>
            </a:r>
            <a:endParaRPr b="0" i="0" sz="1400" u="none" cap="none" strike="noStrike">
              <a:solidFill>
                <a:schemeClr val="lt2"/>
              </a:solidFill>
              <a:latin typeface="Arial"/>
              <a:ea typeface="Arial"/>
              <a:cs typeface="Arial"/>
              <a:sym typeface="Arial"/>
            </a:endParaRPr>
          </a:p>
          <a:p>
            <a:pPr indent="-317500" lvl="1" marL="914400" marR="0" rtl="0" algn="l">
              <a:lnSpc>
                <a:spcPct val="115000"/>
              </a:lnSpc>
              <a:spcBef>
                <a:spcPts val="0"/>
              </a:spcBef>
              <a:spcAft>
                <a:spcPts val="0"/>
              </a:spcAft>
              <a:buClr>
                <a:schemeClr val="lt2"/>
              </a:buClr>
              <a:buSzPts val="1400"/>
              <a:buFont typeface="Arial"/>
              <a:buAutoNum type="arabicPeriod"/>
            </a:pPr>
            <a:r>
              <a:rPr b="0" i="0" lang="en" sz="1400" u="none" cap="none" strike="noStrike">
                <a:solidFill>
                  <a:schemeClr val="lt2"/>
                </a:solidFill>
                <a:latin typeface="Arial"/>
                <a:ea typeface="Arial"/>
                <a:cs typeface="Arial"/>
                <a:sym typeface="Arial"/>
              </a:rPr>
              <a:t>Function</a:t>
            </a:r>
            <a:endParaRPr b="0" i="0" sz="1400" u="none" cap="none" strike="noStrike">
              <a:solidFill>
                <a:schemeClr val="lt2"/>
              </a:solidFill>
              <a:latin typeface="Arial"/>
              <a:ea typeface="Arial"/>
              <a:cs typeface="Arial"/>
              <a:sym typeface="Arial"/>
            </a:endParaRPr>
          </a:p>
          <a:p>
            <a:pPr indent="-317500" lvl="1" marL="914400" marR="0" rtl="0" algn="l">
              <a:lnSpc>
                <a:spcPct val="115000"/>
              </a:lnSpc>
              <a:spcBef>
                <a:spcPts val="0"/>
              </a:spcBef>
              <a:spcAft>
                <a:spcPts val="0"/>
              </a:spcAft>
              <a:buClr>
                <a:schemeClr val="lt2"/>
              </a:buClr>
              <a:buSzPts val="1400"/>
              <a:buFont typeface="Arial"/>
              <a:buAutoNum type="arabicPeriod"/>
            </a:pPr>
            <a:r>
              <a:rPr b="0" i="0" lang="en" sz="1400" u="none" cap="none" strike="noStrike">
                <a:solidFill>
                  <a:schemeClr val="lt2"/>
                </a:solidFill>
                <a:latin typeface="Arial"/>
                <a:ea typeface="Arial"/>
                <a:cs typeface="Arial"/>
                <a:sym typeface="Arial"/>
              </a:rPr>
              <a:t>Class / Module</a:t>
            </a:r>
            <a:endParaRPr b="0" i="0" sz="1400" u="none" cap="none" strike="noStrike">
              <a:solidFill>
                <a:schemeClr val="lt2"/>
              </a:solidFill>
              <a:latin typeface="Arial"/>
              <a:ea typeface="Arial"/>
              <a:cs typeface="Arial"/>
              <a:sym typeface="Arial"/>
            </a:endParaRPr>
          </a:p>
          <a:p>
            <a:pPr indent="-317500" lvl="1" marL="914400" marR="0" rtl="0" algn="l">
              <a:lnSpc>
                <a:spcPct val="115000"/>
              </a:lnSpc>
              <a:spcBef>
                <a:spcPts val="0"/>
              </a:spcBef>
              <a:spcAft>
                <a:spcPts val="0"/>
              </a:spcAft>
              <a:buClr>
                <a:schemeClr val="lt2"/>
              </a:buClr>
              <a:buSzPts val="1400"/>
              <a:buFont typeface="Arial"/>
              <a:buAutoNum type="arabicPeriod"/>
            </a:pPr>
            <a:r>
              <a:rPr b="0" i="0" lang="en" sz="1400" u="none" cap="none" strike="noStrike">
                <a:solidFill>
                  <a:schemeClr val="lt2"/>
                </a:solidFill>
                <a:latin typeface="Arial"/>
                <a:ea typeface="Arial"/>
                <a:cs typeface="Arial"/>
                <a:sym typeface="Arial"/>
              </a:rPr>
              <a:t>And other object etc. </a:t>
            </a:r>
            <a:endParaRPr b="0" i="0" sz="14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An identifier starts with a letter A to Z or a to z or an underscore (_) followed by zero or more letters, underscores and digits (0 to 9).</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Python does not allow Special characters such as @, $, and % within identifiers.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Python is a case sensitive programming language.</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471900" y="738725"/>
            <a:ext cx="8222100" cy="7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Basic Syntax(</a:t>
            </a:r>
            <a:r>
              <a:rPr b="0" i="0" lang="en" sz="2400" u="none" cap="none" strike="noStrike">
                <a:solidFill>
                  <a:srgbClr val="FFFFFF"/>
                </a:solidFill>
                <a:latin typeface="Arial"/>
                <a:ea typeface="Arial"/>
                <a:cs typeface="Arial"/>
                <a:sym typeface="Arial"/>
              </a:rPr>
              <a:t>Keywords)</a:t>
            </a:r>
            <a:endParaRPr b="0" i="0" sz="2800" u="none" cap="none" strike="noStrike">
              <a:solidFill>
                <a:srgbClr val="FFFFFF"/>
              </a:solidFill>
              <a:latin typeface="Arial"/>
              <a:ea typeface="Arial"/>
              <a:cs typeface="Arial"/>
              <a:sym typeface="Arial"/>
            </a:endParaRPr>
          </a:p>
        </p:txBody>
      </p:sp>
      <p:sp>
        <p:nvSpPr>
          <p:cNvPr id="154" name="Shape 154"/>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rPr b="0" i="0" lang="en" sz="1800" u="none" cap="none" strike="noStrike">
                <a:solidFill>
                  <a:schemeClr val="lt2"/>
                </a:solidFill>
                <a:latin typeface="Arial"/>
                <a:ea typeface="Arial"/>
                <a:cs typeface="Arial"/>
                <a:sym typeface="Arial"/>
              </a:rPr>
              <a:t>These are reserved words and we cannot use them as constants or variables or any other identifier names.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id="155" name="Shape 155"/>
          <p:cNvPicPr preferRelativeResize="0"/>
          <p:nvPr/>
        </p:nvPicPr>
        <p:blipFill rotWithShape="1">
          <a:blip r:embed="rId3">
            <a:alphaModFix/>
          </a:blip>
          <a:srcRect b="0" l="0" r="0" t="0"/>
          <a:stretch/>
        </p:blipFill>
        <p:spPr>
          <a:xfrm>
            <a:off x="471903" y="2787178"/>
            <a:ext cx="3956900" cy="211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471900" y="552475"/>
            <a:ext cx="8222100" cy="6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Basic Syntax(Indentation)</a:t>
            </a:r>
            <a:endParaRPr b="0" i="0" sz="2800" u="none" cap="none" strike="noStrike">
              <a:solidFill>
                <a:srgbClr val="FFFFFF"/>
              </a:solidFill>
              <a:latin typeface="Arial"/>
              <a:ea typeface="Arial"/>
              <a:cs typeface="Arial"/>
              <a:sym typeface="Arial"/>
            </a:endParaRPr>
          </a:p>
        </p:txBody>
      </p:sp>
      <p:sp>
        <p:nvSpPr>
          <p:cNvPr id="161" name="Shape 161"/>
          <p:cNvSpPr txBox="1"/>
          <p:nvPr>
            <p:ph idx="1" type="body"/>
          </p:nvPr>
        </p:nvSpPr>
        <p:spPr>
          <a:xfrm>
            <a:off x="311700" y="1894200"/>
            <a:ext cx="8520600" cy="1499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Unlike other programming languages, python does not use braces (), [ ], { } to indicate blocks of code.</a:t>
            </a:r>
            <a:r>
              <a:rPr b="0" i="0" lang="en" sz="2400" u="none" cap="none" strike="noStrike">
                <a:solidFill>
                  <a:srgbClr val="FFFFFF"/>
                </a:solidFill>
                <a:latin typeface="Arial"/>
                <a:ea typeface="Arial"/>
                <a:cs typeface="Arial"/>
                <a:sym typeface="Arial"/>
              </a:rPr>
              <a:t> </a:t>
            </a:r>
            <a:endParaRPr b="0" i="0" sz="2400" u="none" cap="none" strike="noStrike">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Block of code is denoted with indentation. Within a block of code, every statement will have same indentation.</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2400" u="none" cap="none" strike="noStrike">
              <a:solidFill>
                <a:srgbClr val="FFFFFF"/>
              </a:solidFill>
              <a:latin typeface="Arial"/>
              <a:ea typeface="Arial"/>
              <a:cs typeface="Arial"/>
              <a:sym typeface="Arial"/>
            </a:endParaRPr>
          </a:p>
        </p:txBody>
      </p:sp>
      <p:sp>
        <p:nvSpPr>
          <p:cNvPr id="162" name="Shape 162"/>
          <p:cNvSpPr txBox="1"/>
          <p:nvPr>
            <p:ph idx="1" type="body"/>
          </p:nvPr>
        </p:nvSpPr>
        <p:spPr>
          <a:xfrm>
            <a:off x="464100" y="3475875"/>
            <a:ext cx="8520600" cy="1226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This is a comment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i = 0</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while i &lt; 5:</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print(i)</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i = i+1</a:t>
            </a:r>
            <a:endParaRPr b="0" i="0" sz="2400" u="none" cap="none" strike="noStrike">
              <a:solidFill>
                <a:srgbClr val="0000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Basic Syntax(Variables)</a:t>
            </a:r>
            <a:endParaRPr b="0" i="0" sz="2800" u="none" cap="none" strike="noStrike">
              <a:solidFill>
                <a:srgbClr val="FFFFFF"/>
              </a:solidFill>
              <a:latin typeface="Arial"/>
              <a:ea typeface="Arial"/>
              <a:cs typeface="Arial"/>
              <a:sym typeface="Arial"/>
            </a:endParaRPr>
          </a:p>
        </p:txBody>
      </p:sp>
      <p:sp>
        <p:nvSpPr>
          <p:cNvPr id="168" name="Shape 168"/>
          <p:cNvSpPr txBox="1"/>
          <p:nvPr>
            <p:ph idx="4294967295" type="body"/>
          </p:nvPr>
        </p:nvSpPr>
        <p:spPr>
          <a:xfrm>
            <a:off x="311700" y="847675"/>
            <a:ext cx="8520600" cy="1554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Variable is a placeholder in programming. </a:t>
            </a:r>
            <a:endParaRPr b="0" i="0" sz="2400" u="none" cap="none" strike="noStrike">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In a layman terms, it is name given to a memory space so that It can be called whenever needed.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We can assign values to the variable by using assignment operator(=)</a:t>
            </a:r>
            <a:endParaRPr b="0" i="0" sz="1800" u="none" cap="none" strike="noStrike">
              <a:solidFill>
                <a:schemeClr val="lt2"/>
              </a:solidFill>
              <a:latin typeface="Arial"/>
              <a:ea typeface="Arial"/>
              <a:cs typeface="Arial"/>
              <a:sym typeface="Arial"/>
            </a:endParaRPr>
          </a:p>
        </p:txBody>
      </p:sp>
      <p:sp>
        <p:nvSpPr>
          <p:cNvPr id="169" name="Shape 169"/>
          <p:cNvSpPr txBox="1"/>
          <p:nvPr>
            <p:ph idx="4294967295" type="body"/>
          </p:nvPr>
        </p:nvSpPr>
        <p:spPr>
          <a:xfrm>
            <a:off x="464100" y="2564450"/>
            <a:ext cx="8520600" cy="10131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This is a comment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var = 10</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_var2 = 3.14287</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var3 = “hello world!” </a:t>
            </a:r>
            <a:endParaRPr b="0" i="0" sz="1400" u="none" cap="none" strike="noStrike">
              <a:solidFill>
                <a:srgbClr val="000000"/>
              </a:solidFill>
              <a:latin typeface="Consolas"/>
              <a:ea typeface="Consolas"/>
              <a:cs typeface="Consolas"/>
              <a:sym typeface="Consolas"/>
            </a:endParaRPr>
          </a:p>
        </p:txBody>
      </p:sp>
      <p:sp>
        <p:nvSpPr>
          <p:cNvPr id="170" name="Shape 170"/>
          <p:cNvSpPr txBox="1"/>
          <p:nvPr>
            <p:ph idx="4294967295" type="body"/>
          </p:nvPr>
        </p:nvSpPr>
        <p:spPr>
          <a:xfrm>
            <a:off x="464100" y="3815950"/>
            <a:ext cx="8520600" cy="849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We can do multiple assignments too</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a, b, c = 100, 1.21, “Sentence”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a = b = c = 3.14159</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471900" y="738725"/>
            <a:ext cx="8222100" cy="7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a:t>
            </a:r>
            <a:endParaRPr b="0" i="0" sz="2800" u="none" cap="none" strike="noStrike">
              <a:solidFill>
                <a:srgbClr val="FFFFFF"/>
              </a:solidFill>
              <a:latin typeface="Arial"/>
              <a:ea typeface="Arial"/>
              <a:cs typeface="Arial"/>
              <a:sym typeface="Arial"/>
            </a:endParaRPr>
          </a:p>
        </p:txBody>
      </p:sp>
      <p:sp>
        <p:nvSpPr>
          <p:cNvPr id="176" name="Shape 176"/>
          <p:cNvSpPr txBox="1"/>
          <p:nvPr>
            <p:ph idx="1" type="body"/>
          </p:nvPr>
        </p:nvSpPr>
        <p:spPr>
          <a:xfrm>
            <a:off x="311700" y="1914475"/>
            <a:ext cx="8520600" cy="1735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Numbers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String</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List</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Tuple</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Dictionary</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24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Python(Numbers)</a:t>
            </a:r>
            <a:endParaRPr b="0" i="0" sz="2800" u="none" cap="none" strike="noStrike">
              <a:solidFill>
                <a:srgbClr val="FFFFFF"/>
              </a:solidFill>
              <a:latin typeface="Arial"/>
              <a:ea typeface="Arial"/>
              <a:cs typeface="Arial"/>
              <a:sym typeface="Arial"/>
            </a:endParaRPr>
          </a:p>
        </p:txBody>
      </p:sp>
      <p:sp>
        <p:nvSpPr>
          <p:cNvPr id="182" name="Shape 182"/>
          <p:cNvSpPr txBox="1"/>
          <p:nvPr>
            <p:ph idx="4294967295" type="body"/>
          </p:nvPr>
        </p:nvSpPr>
        <p:spPr>
          <a:xfrm>
            <a:off x="311700" y="847675"/>
            <a:ext cx="8520600" cy="186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Store numeric values.</a:t>
            </a:r>
            <a:endParaRPr b="0" i="0" sz="2400" u="none" cap="none" strike="noStrike">
              <a:solidFill>
                <a:srgbClr val="FFFFFF"/>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Are of three types</a:t>
            </a:r>
            <a:endParaRPr b="0" i="0" sz="1800" u="none" cap="none" strike="noStrike">
              <a:solidFill>
                <a:schemeClr val="lt2"/>
              </a:solidFill>
              <a:latin typeface="Arial"/>
              <a:ea typeface="Arial"/>
              <a:cs typeface="Arial"/>
              <a:sym typeface="Arial"/>
            </a:endParaRPr>
          </a:p>
          <a:p>
            <a:pPr indent="-342900" lvl="1" marL="9144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int (signed integers)</a:t>
            </a:r>
            <a:endParaRPr b="0" i="0" sz="1800" u="none" cap="none" strike="noStrike">
              <a:solidFill>
                <a:schemeClr val="lt2"/>
              </a:solidFill>
              <a:latin typeface="Arial"/>
              <a:ea typeface="Arial"/>
              <a:cs typeface="Arial"/>
              <a:sym typeface="Arial"/>
            </a:endParaRPr>
          </a:p>
          <a:p>
            <a:pPr indent="-342900" lvl="1" marL="9144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float (floating point real values)</a:t>
            </a:r>
            <a:endParaRPr b="0" i="0" sz="1800" u="none" cap="none" strike="noStrike">
              <a:solidFill>
                <a:schemeClr val="lt2"/>
              </a:solidFill>
              <a:latin typeface="Arial"/>
              <a:ea typeface="Arial"/>
              <a:cs typeface="Arial"/>
              <a:sym typeface="Arial"/>
            </a:endParaRPr>
          </a:p>
          <a:p>
            <a:pPr indent="-342900" lvl="1" marL="9144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complex (complex numbers)</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2400" u="none" cap="none" strike="noStrike">
              <a:solidFill>
                <a:srgbClr val="FFFFFF"/>
              </a:solidFill>
              <a:latin typeface="Arial"/>
              <a:ea typeface="Arial"/>
              <a:cs typeface="Arial"/>
              <a:sym typeface="Arial"/>
            </a:endParaRPr>
          </a:p>
        </p:txBody>
      </p:sp>
      <p:sp>
        <p:nvSpPr>
          <p:cNvPr id="183" name="Shape 183"/>
          <p:cNvSpPr txBox="1"/>
          <p:nvPr>
            <p:ph idx="4294967295" type="body"/>
          </p:nvPr>
        </p:nvSpPr>
        <p:spPr>
          <a:xfrm>
            <a:off x="431625" y="2657725"/>
            <a:ext cx="8520600" cy="1074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Types of </a:t>
            </a:r>
            <a:r>
              <a:rPr lang="en" sz="1400">
                <a:solidFill>
                  <a:srgbClr val="000000"/>
                </a:solidFill>
                <a:latin typeface="Consolas"/>
                <a:ea typeface="Consolas"/>
                <a:cs typeface="Consolas"/>
                <a:sym typeface="Consolas"/>
              </a:rPr>
              <a:t>N</a:t>
            </a:r>
            <a:r>
              <a:rPr b="0" i="0" lang="en" sz="1400" u="none" cap="none" strike="noStrike">
                <a:solidFill>
                  <a:srgbClr val="000000"/>
                </a:solidFill>
                <a:latin typeface="Consolas"/>
                <a:ea typeface="Consolas"/>
                <a:cs typeface="Consolas"/>
                <a:sym typeface="Consolas"/>
              </a:rPr>
              <a:t>umbers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A = 10</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B = 3.14159</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C = 2 + 5j</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Python(String)</a:t>
            </a:r>
            <a:endParaRPr b="0" i="0" sz="2800" u="none" cap="none" strike="noStrike">
              <a:solidFill>
                <a:srgbClr val="FFFFFF"/>
              </a:solidFill>
              <a:latin typeface="Arial"/>
              <a:ea typeface="Arial"/>
              <a:cs typeface="Arial"/>
              <a:sym typeface="Arial"/>
            </a:endParaRPr>
          </a:p>
        </p:txBody>
      </p:sp>
      <p:sp>
        <p:nvSpPr>
          <p:cNvPr id="189" name="Shape 189"/>
          <p:cNvSpPr txBox="1"/>
          <p:nvPr>
            <p:ph idx="4294967295" type="body"/>
          </p:nvPr>
        </p:nvSpPr>
        <p:spPr>
          <a:xfrm>
            <a:off x="311700" y="771475"/>
            <a:ext cx="8520600" cy="1383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Store contiguous set of characters enclosed in the quotation marks(single quotation or double quotation).</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Start with index 0.</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Can be accessed using slice operator ([ ] and [:] )</a:t>
            </a:r>
            <a:endParaRPr b="0" i="0" sz="1800" u="none" cap="none" strike="noStrike">
              <a:solidFill>
                <a:schemeClr val="lt2"/>
              </a:solidFill>
              <a:latin typeface="Arial"/>
              <a:ea typeface="Arial"/>
              <a:cs typeface="Arial"/>
              <a:sym typeface="Arial"/>
            </a:endParaRPr>
          </a:p>
        </p:txBody>
      </p:sp>
      <p:sp>
        <p:nvSpPr>
          <p:cNvPr id="190" name="Shape 190"/>
          <p:cNvSpPr txBox="1"/>
          <p:nvPr>
            <p:ph idx="4294967295" type="body"/>
          </p:nvPr>
        </p:nvSpPr>
        <p:spPr>
          <a:xfrm>
            <a:off x="311700" y="2231375"/>
            <a:ext cx="8520600" cy="180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String in Python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A = “Hey there”</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				#Hey there</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print(A[1:])			#ey there</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print(A[1:5]			#ey 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print(A*2)			#Hey thereHey There</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 + “ Mohit”) 	#Hey there Mohit</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Python(List)</a:t>
            </a:r>
            <a:endParaRPr b="0" i="0" sz="2800" u="none" cap="none" strike="noStrike">
              <a:solidFill>
                <a:srgbClr val="FFFFFF"/>
              </a:solidFill>
              <a:latin typeface="Arial"/>
              <a:ea typeface="Arial"/>
              <a:cs typeface="Arial"/>
              <a:sym typeface="Arial"/>
            </a:endParaRPr>
          </a:p>
        </p:txBody>
      </p:sp>
      <p:sp>
        <p:nvSpPr>
          <p:cNvPr id="196" name="Shape 196"/>
          <p:cNvSpPr txBox="1"/>
          <p:nvPr>
            <p:ph idx="4294967295" type="body"/>
          </p:nvPr>
        </p:nvSpPr>
        <p:spPr>
          <a:xfrm>
            <a:off x="311700" y="771475"/>
            <a:ext cx="8520600" cy="1403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 list is a collection of items(which may or may not be of same data types) separated by commas and enclosed within square brackets [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Start with index 0.</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Can be accessed using slice operator ([ ] and [:] )</a:t>
            </a:r>
            <a:endParaRPr b="0" i="0" sz="1800" u="none" cap="none" strike="noStrike">
              <a:solidFill>
                <a:schemeClr val="lt2"/>
              </a:solidFill>
              <a:latin typeface="Arial"/>
              <a:ea typeface="Arial"/>
              <a:cs typeface="Arial"/>
              <a:sym typeface="Arial"/>
            </a:endParaRPr>
          </a:p>
        </p:txBody>
      </p:sp>
      <p:sp>
        <p:nvSpPr>
          <p:cNvPr id="197" name="Shape 197"/>
          <p:cNvSpPr txBox="1"/>
          <p:nvPr>
            <p:ph idx="4294967295" type="body"/>
          </p:nvPr>
        </p:nvSpPr>
        <p:spPr>
          <a:xfrm>
            <a:off x="311700" y="2174875"/>
            <a:ext cx="8520600" cy="1916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List in Python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Mylist = [‘cow’, 1.23, 11, “batman”]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				#[‘cow’, 1.23, 11, “batman”]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print(A[1:])			#[1.23, 11, “batman”]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print(A[2]			#[11]</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print(A*2)			#[‘cow’, 1.23, 11, “batman”, ‘cow’, 1.23, 11, “batman”]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secondlist = [21, ‘dog’]</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print(A + </a:t>
            </a:r>
            <a:r>
              <a:rPr lang="en" sz="1400">
                <a:solidFill>
                  <a:srgbClr val="000000"/>
                </a:solidFill>
                <a:latin typeface="Consolas"/>
                <a:ea typeface="Consolas"/>
                <a:cs typeface="Consolas"/>
                <a:sym typeface="Consolas"/>
              </a:rPr>
              <a:t>secondList</a:t>
            </a:r>
            <a:r>
              <a:rPr b="0" i="0" lang="en" sz="1400" u="none" cap="none" strike="noStrike">
                <a:solidFill>
                  <a:srgbClr val="000000"/>
                </a:solidFill>
                <a:latin typeface="Consolas"/>
                <a:ea typeface="Consolas"/>
                <a:cs typeface="Consolas"/>
                <a:sym typeface="Consolas"/>
              </a:rPr>
              <a:t>) 	#[‘cow’, 1.23, 11, “batman”, 21, ‘dog’]</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390525" y="1285875"/>
            <a:ext cx="8222100" cy="933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 sz="5200" u="none" cap="none" strike="noStrike">
                <a:solidFill>
                  <a:srgbClr val="FFFFFF"/>
                </a:solidFill>
                <a:latin typeface="Arial"/>
                <a:ea typeface="Arial"/>
                <a:cs typeface="Arial"/>
                <a:sym typeface="Arial"/>
              </a:rPr>
              <a:t>Today we will be covering</a:t>
            </a:r>
            <a:endParaRPr b="0" i="0" sz="5200" u="none" cap="none" strike="noStrike">
              <a:solidFill>
                <a:srgbClr val="FFFFFF"/>
              </a:solidFill>
              <a:latin typeface="Arial"/>
              <a:ea typeface="Arial"/>
              <a:cs typeface="Arial"/>
              <a:sym typeface="Arial"/>
            </a:endParaRPr>
          </a:p>
        </p:txBody>
      </p:sp>
      <p:sp>
        <p:nvSpPr>
          <p:cNvPr id="73" name="Shape 73"/>
          <p:cNvSpPr txBox="1"/>
          <p:nvPr>
            <p:ph idx="1" type="subTitle"/>
          </p:nvPr>
        </p:nvSpPr>
        <p:spPr>
          <a:xfrm>
            <a:off x="390525" y="2179498"/>
            <a:ext cx="8222100" cy="26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2800"/>
              <a:buFont typeface="Arial"/>
              <a:buNone/>
            </a:pPr>
            <a:r>
              <a:t/>
            </a:r>
            <a:endParaRPr b="0" i="0" sz="2800" u="none" cap="none" strike="noStrike">
              <a:solidFill>
                <a:srgbClr val="FFFFFF"/>
              </a:solidFill>
              <a:latin typeface="Arial"/>
              <a:ea typeface="Arial"/>
              <a:cs typeface="Arial"/>
              <a:sym typeface="Arial"/>
            </a:endParaRPr>
          </a:p>
          <a:p>
            <a:pPr indent="-406400" lvl="0" marL="457200" marR="0" rtl="0" algn="ctr">
              <a:lnSpc>
                <a:spcPct val="100000"/>
              </a:lnSpc>
              <a:spcBef>
                <a:spcPts val="0"/>
              </a:spcBef>
              <a:spcAft>
                <a:spcPts val="0"/>
              </a:spcAft>
              <a:buClr>
                <a:srgbClr val="FFFFFF"/>
              </a:buClr>
              <a:buSzPts val="2800"/>
              <a:buFont typeface="Arial"/>
              <a:buChar char="●"/>
            </a:pPr>
            <a:r>
              <a:rPr b="0" i="0" lang="en" sz="2800" u="none" cap="none" strike="noStrike">
                <a:solidFill>
                  <a:srgbClr val="FFFFFF"/>
                </a:solidFill>
                <a:latin typeface="Arial"/>
                <a:ea typeface="Arial"/>
                <a:cs typeface="Arial"/>
                <a:sym typeface="Arial"/>
              </a:rPr>
              <a:t>Python Overview</a:t>
            </a:r>
            <a:endParaRPr b="0" i="0" sz="2800" u="none" cap="none" strike="noStrike">
              <a:solidFill>
                <a:srgbClr val="FFFFFF"/>
              </a:solidFill>
              <a:latin typeface="Arial"/>
              <a:ea typeface="Arial"/>
              <a:cs typeface="Arial"/>
              <a:sym typeface="Arial"/>
            </a:endParaRPr>
          </a:p>
          <a:p>
            <a:pPr indent="-406400" lvl="0" marL="457200" marR="0" rtl="0" algn="ctr">
              <a:lnSpc>
                <a:spcPct val="100000"/>
              </a:lnSpc>
              <a:spcBef>
                <a:spcPts val="0"/>
              </a:spcBef>
              <a:spcAft>
                <a:spcPts val="0"/>
              </a:spcAft>
              <a:buClr>
                <a:srgbClr val="FFFFFF"/>
              </a:buClr>
              <a:buSzPts val="2800"/>
              <a:buFont typeface="Arial"/>
              <a:buChar char="●"/>
            </a:pPr>
            <a:r>
              <a:rPr b="0" i="0" lang="en" sz="2800" u="none" cap="none" strike="noStrike">
                <a:solidFill>
                  <a:srgbClr val="FFFFFF"/>
                </a:solidFill>
                <a:latin typeface="Arial"/>
                <a:ea typeface="Arial"/>
                <a:cs typeface="Arial"/>
                <a:sym typeface="Arial"/>
              </a:rPr>
              <a:t>Python Environment Setup</a:t>
            </a:r>
            <a:endParaRPr b="0" i="0" sz="2800" u="none" cap="none" strike="noStrike">
              <a:solidFill>
                <a:srgbClr val="FFFFFF"/>
              </a:solidFill>
              <a:latin typeface="Arial"/>
              <a:ea typeface="Arial"/>
              <a:cs typeface="Arial"/>
              <a:sym typeface="Arial"/>
            </a:endParaRPr>
          </a:p>
          <a:p>
            <a:pPr indent="-406400" lvl="0" marL="457200" marR="0" rtl="0" algn="ctr">
              <a:lnSpc>
                <a:spcPct val="100000"/>
              </a:lnSpc>
              <a:spcBef>
                <a:spcPts val="0"/>
              </a:spcBef>
              <a:spcAft>
                <a:spcPts val="0"/>
              </a:spcAft>
              <a:buClr>
                <a:srgbClr val="FFFFFF"/>
              </a:buClr>
              <a:buSzPts val="2800"/>
              <a:buFont typeface="Arial"/>
              <a:buChar char="●"/>
            </a:pPr>
            <a:r>
              <a:rPr b="0" i="0" lang="en" sz="2800" u="none" cap="none" strike="noStrike">
                <a:solidFill>
                  <a:srgbClr val="FFFFFF"/>
                </a:solidFill>
                <a:latin typeface="Arial"/>
                <a:ea typeface="Arial"/>
                <a:cs typeface="Arial"/>
                <a:sym typeface="Arial"/>
              </a:rPr>
              <a:t>Writing First Python Program</a:t>
            </a:r>
            <a:endParaRPr b="0" i="0" sz="2800" u="none" cap="none" strike="noStrike">
              <a:solidFill>
                <a:srgbClr val="FFFFFF"/>
              </a:solidFill>
              <a:latin typeface="Arial"/>
              <a:ea typeface="Arial"/>
              <a:cs typeface="Arial"/>
              <a:sym typeface="Arial"/>
            </a:endParaRPr>
          </a:p>
          <a:p>
            <a:pPr indent="-406400" lvl="0" marL="457200" marR="0" rtl="0" algn="ctr">
              <a:lnSpc>
                <a:spcPct val="100000"/>
              </a:lnSpc>
              <a:spcBef>
                <a:spcPts val="0"/>
              </a:spcBef>
              <a:spcAft>
                <a:spcPts val="0"/>
              </a:spcAft>
              <a:buClr>
                <a:srgbClr val="FFFFFF"/>
              </a:buClr>
              <a:buSzPts val="2800"/>
              <a:buFont typeface="Arial"/>
              <a:buChar char="●"/>
            </a:pPr>
            <a:r>
              <a:rPr b="0" i="0" lang="en" sz="2800" u="none" cap="none" strike="noStrike">
                <a:solidFill>
                  <a:srgbClr val="FFFFFF"/>
                </a:solidFill>
                <a:latin typeface="Arial"/>
                <a:ea typeface="Arial"/>
                <a:cs typeface="Arial"/>
                <a:sym typeface="Arial"/>
              </a:rPr>
              <a:t>Introduction to Data Types in Python</a:t>
            </a:r>
            <a:endParaRPr b="0" i="0" sz="2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chemeClr val="lt2"/>
              </a:buClr>
              <a:buSzPts val="2800"/>
              <a:buFont typeface="Arial"/>
              <a:buNone/>
            </a:pPr>
            <a:r>
              <a:t/>
            </a:r>
            <a:endParaRPr b="0" i="0" sz="28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Python(tuples)</a:t>
            </a:r>
            <a:endParaRPr b="0" i="0" sz="2800" u="none" cap="none" strike="noStrike">
              <a:solidFill>
                <a:srgbClr val="FFFFFF"/>
              </a:solidFill>
              <a:latin typeface="Arial"/>
              <a:ea typeface="Arial"/>
              <a:cs typeface="Arial"/>
              <a:sym typeface="Arial"/>
            </a:endParaRPr>
          </a:p>
        </p:txBody>
      </p:sp>
      <p:sp>
        <p:nvSpPr>
          <p:cNvPr id="203" name="Shape 203"/>
          <p:cNvSpPr txBox="1"/>
          <p:nvPr>
            <p:ph idx="4294967295" type="body"/>
          </p:nvPr>
        </p:nvSpPr>
        <p:spPr>
          <a:xfrm>
            <a:off x="311700" y="923875"/>
            <a:ext cx="8520600" cy="2050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Data type that is similar to the list.</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 tuple is a collection of items(which may or may not be of same data types) separated by commas and enclosed within </a:t>
            </a:r>
            <a:r>
              <a:rPr b="1" i="0" lang="en" sz="1800" u="none" cap="none" strike="noStrike">
                <a:solidFill>
                  <a:schemeClr val="lt2"/>
                </a:solidFill>
                <a:latin typeface="Arial"/>
                <a:ea typeface="Arial"/>
                <a:cs typeface="Arial"/>
                <a:sym typeface="Arial"/>
              </a:rPr>
              <a:t>square parenthesis ( )</a:t>
            </a:r>
            <a:r>
              <a:rPr b="0" i="0" lang="en" sz="1800" u="none" cap="none" strike="noStrike">
                <a:solidFill>
                  <a:schemeClr val="lt2"/>
                </a:solidFill>
                <a:latin typeface="Arial"/>
                <a:ea typeface="Arial"/>
                <a:cs typeface="Arial"/>
                <a:sym typeface="Arial"/>
              </a:rPr>
              <a:t>.</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Start with index 0.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Can be accessed using slice operator ([ ] and [:]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Can be thought of as read-only list. It’s elements cannot be updated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Data Types in Python(Dictionary)</a:t>
            </a:r>
            <a:endParaRPr b="0" i="0" sz="2800" u="none" cap="none" strike="noStrike">
              <a:solidFill>
                <a:srgbClr val="FFFFFF"/>
              </a:solidFill>
              <a:latin typeface="Arial"/>
              <a:ea typeface="Arial"/>
              <a:cs typeface="Arial"/>
              <a:sym typeface="Arial"/>
            </a:endParaRPr>
          </a:p>
        </p:txBody>
      </p:sp>
      <p:sp>
        <p:nvSpPr>
          <p:cNvPr id="209" name="Shape 209"/>
          <p:cNvSpPr txBox="1"/>
          <p:nvPr>
            <p:ph idx="4294967295" type="body"/>
          </p:nvPr>
        </p:nvSpPr>
        <p:spPr>
          <a:xfrm>
            <a:off x="311700" y="867050"/>
            <a:ext cx="8520600" cy="1077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A Dictionary is just like a hash table(or map in C++ and Java)</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Every element is of type (key, value) pair</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Enclosed in curly braces { }</a:t>
            </a:r>
            <a:endParaRPr b="0" i="0" sz="1800" u="none" cap="none" strike="noStrike">
              <a:solidFill>
                <a:schemeClr val="lt2"/>
              </a:solidFill>
              <a:latin typeface="Arial"/>
              <a:ea typeface="Arial"/>
              <a:cs typeface="Arial"/>
              <a:sym typeface="Arial"/>
            </a:endParaRPr>
          </a:p>
        </p:txBody>
      </p:sp>
      <p:sp>
        <p:nvSpPr>
          <p:cNvPr id="210" name="Shape 210"/>
          <p:cNvSpPr txBox="1"/>
          <p:nvPr>
            <p:ph idx="4294967295" type="body"/>
          </p:nvPr>
        </p:nvSpPr>
        <p:spPr>
          <a:xfrm>
            <a:off x="311700" y="2078975"/>
            <a:ext cx="8520600" cy="1240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#dictionary in C++</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dict = {}</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dict['mohit'] = ‘Sharma’</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print(dict['mohit'])	#Sharma</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Basic Operators in Python</a:t>
            </a:r>
            <a:endParaRPr/>
          </a:p>
        </p:txBody>
      </p:sp>
      <p:sp>
        <p:nvSpPr>
          <p:cNvPr id="216" name="Shape 216"/>
          <p:cNvSpPr txBox="1"/>
          <p:nvPr>
            <p:ph idx="1" type="body"/>
          </p:nvPr>
        </p:nvSpPr>
        <p:spPr>
          <a:xfrm>
            <a:off x="471900" y="1982000"/>
            <a:ext cx="8222100" cy="2490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Arithmetic Operators</a:t>
            </a:r>
            <a:endParaRPr/>
          </a:p>
          <a:p>
            <a:pPr indent="-342900" lvl="0" marL="457200" rtl="0">
              <a:spcBef>
                <a:spcPts val="0"/>
              </a:spcBef>
              <a:spcAft>
                <a:spcPts val="0"/>
              </a:spcAft>
              <a:buSzPts val="1800"/>
              <a:buAutoNum type="arabicPeriod"/>
            </a:pPr>
            <a:r>
              <a:rPr lang="en"/>
              <a:t>Relational Operators</a:t>
            </a:r>
            <a:endParaRPr/>
          </a:p>
          <a:p>
            <a:pPr indent="-342900" lvl="0" marL="457200" rtl="0">
              <a:spcBef>
                <a:spcPts val="0"/>
              </a:spcBef>
              <a:spcAft>
                <a:spcPts val="0"/>
              </a:spcAft>
              <a:buSzPts val="1800"/>
              <a:buAutoNum type="arabicPeriod"/>
            </a:pPr>
            <a:r>
              <a:rPr lang="en"/>
              <a:t>Bitwise Operators</a:t>
            </a:r>
            <a:endParaRPr/>
          </a:p>
          <a:p>
            <a:pPr indent="-342900" lvl="0" marL="457200" rtl="0">
              <a:spcBef>
                <a:spcPts val="0"/>
              </a:spcBef>
              <a:spcAft>
                <a:spcPts val="0"/>
              </a:spcAft>
              <a:buSzPts val="1800"/>
              <a:buAutoNum type="arabicPeriod"/>
            </a:pPr>
            <a:r>
              <a:rPr lang="en"/>
              <a:t>Assignment Operators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Basic Operators in Python (Arithmetic Operator)</a:t>
            </a:r>
            <a:endParaRPr/>
          </a:p>
        </p:txBody>
      </p:sp>
      <p:sp>
        <p:nvSpPr>
          <p:cNvPr id="222" name="Shape 222"/>
          <p:cNvSpPr txBox="1"/>
          <p:nvPr>
            <p:ph idx="4294967295" type="body"/>
          </p:nvPr>
        </p:nvSpPr>
        <p:spPr>
          <a:xfrm>
            <a:off x="471900" y="852275"/>
            <a:ext cx="2495100" cy="2157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Addition(+)</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Subtraction(-)</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Multiplication(*)</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1" lang="en">
                <a:latin typeface="Arial"/>
                <a:ea typeface="Arial"/>
                <a:cs typeface="Arial"/>
                <a:sym typeface="Arial"/>
              </a:rPr>
              <a:t>Division(/)</a:t>
            </a:r>
            <a:endParaRPr b="1">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Remainder(%)</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Floor Division(//)</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Exponential (**)</a:t>
            </a:r>
            <a:endParaRPr>
              <a:latin typeface="Arial"/>
              <a:ea typeface="Arial"/>
              <a:cs typeface="Arial"/>
              <a:sym typeface="Arial"/>
            </a:endParaRPr>
          </a:p>
        </p:txBody>
      </p:sp>
      <p:sp>
        <p:nvSpPr>
          <p:cNvPr id="223" name="Shape 223"/>
          <p:cNvSpPr txBox="1"/>
          <p:nvPr>
            <p:ph idx="4294967295" type="body"/>
          </p:nvPr>
        </p:nvSpPr>
        <p:spPr>
          <a:xfrm>
            <a:off x="2967000" y="852275"/>
            <a:ext cx="5958000" cy="4161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Arithmetic Operators in</a:t>
            </a:r>
            <a:r>
              <a:rPr lang="en" sz="1400">
                <a:solidFill>
                  <a:srgbClr val="000000"/>
                </a:solidFill>
                <a:latin typeface="Consolas"/>
                <a:ea typeface="Consolas"/>
                <a:cs typeface="Consolas"/>
                <a:sym typeface="Consolas"/>
              </a:rPr>
              <a:t> Python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 = 55</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b = 10</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0</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Basic Operators in Python (Relational Operator)</a:t>
            </a:r>
            <a:endParaRPr/>
          </a:p>
        </p:txBody>
      </p:sp>
      <p:sp>
        <p:nvSpPr>
          <p:cNvPr id="229" name="Shape 229"/>
          <p:cNvSpPr txBox="1"/>
          <p:nvPr>
            <p:ph idx="4294967295" type="body"/>
          </p:nvPr>
        </p:nvSpPr>
        <p:spPr>
          <a:xfrm>
            <a:off x="548100" y="776075"/>
            <a:ext cx="80718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latin typeface="Arial"/>
                <a:ea typeface="Arial"/>
                <a:cs typeface="Arial"/>
                <a:sym typeface="Arial"/>
              </a:rPr>
              <a:t>==, !=, &lt; , &gt; , &lt;= , &gt;= </a:t>
            </a:r>
            <a:endParaRPr sz="2400">
              <a:latin typeface="Arial"/>
              <a:ea typeface="Arial"/>
              <a:cs typeface="Arial"/>
              <a:sym typeface="Arial"/>
            </a:endParaRPr>
          </a:p>
        </p:txBody>
      </p:sp>
      <p:sp>
        <p:nvSpPr>
          <p:cNvPr id="230" name="Shape 230"/>
          <p:cNvSpPr txBox="1"/>
          <p:nvPr>
            <p:ph idx="4294967295" type="body"/>
          </p:nvPr>
        </p:nvSpPr>
        <p:spPr>
          <a:xfrm>
            <a:off x="541425" y="1288475"/>
            <a:ext cx="8383500" cy="3692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Relational</a:t>
            </a:r>
            <a:r>
              <a:rPr b="0" i="0" lang="en" sz="1400" u="none" cap="none" strike="noStrike">
                <a:solidFill>
                  <a:srgbClr val="000000"/>
                </a:solidFill>
                <a:latin typeface="Consolas"/>
                <a:ea typeface="Consolas"/>
                <a:cs typeface="Consolas"/>
                <a:sym typeface="Consolas"/>
              </a:rPr>
              <a:t> Operators in</a:t>
            </a:r>
            <a:r>
              <a:rPr lang="en" sz="1400">
                <a:solidFill>
                  <a:srgbClr val="000000"/>
                </a:solidFill>
                <a:latin typeface="Consolas"/>
                <a:ea typeface="Consolas"/>
                <a:cs typeface="Consolas"/>
                <a:sym typeface="Consolas"/>
              </a:rPr>
              <a:t> Python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 = 55</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b = 10</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0</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&lt; b)</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&gt;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&lt;=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&gt;= b)</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Basic Operators in Python (Assignment Operator)</a:t>
            </a:r>
            <a:endParaRPr/>
          </a:p>
        </p:txBody>
      </p:sp>
      <p:sp>
        <p:nvSpPr>
          <p:cNvPr id="236" name="Shape 236"/>
          <p:cNvSpPr txBox="1"/>
          <p:nvPr>
            <p:ph idx="4294967295" type="body"/>
          </p:nvPr>
        </p:nvSpPr>
        <p:spPr>
          <a:xfrm>
            <a:off x="548100" y="852275"/>
            <a:ext cx="80718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400">
                <a:latin typeface="Arial"/>
                <a:ea typeface="Arial"/>
                <a:cs typeface="Arial"/>
                <a:sym typeface="Arial"/>
              </a:rPr>
              <a:t>=, +=, -= ,  *=  , /= , %=, //= </a:t>
            </a:r>
            <a:endParaRPr sz="2400">
              <a:latin typeface="Arial"/>
              <a:ea typeface="Arial"/>
              <a:cs typeface="Arial"/>
              <a:sym typeface="Arial"/>
            </a:endParaRPr>
          </a:p>
        </p:txBody>
      </p:sp>
      <p:sp>
        <p:nvSpPr>
          <p:cNvPr id="237" name="Shape 237"/>
          <p:cNvSpPr txBox="1"/>
          <p:nvPr>
            <p:ph idx="4294967295" type="body"/>
          </p:nvPr>
        </p:nvSpPr>
        <p:spPr>
          <a:xfrm>
            <a:off x="541425" y="1288475"/>
            <a:ext cx="8383500" cy="3692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a:t>
            </a:r>
            <a:r>
              <a:rPr lang="en" sz="1400">
                <a:solidFill>
                  <a:srgbClr val="000000"/>
                </a:solidFill>
                <a:latin typeface="Consolas"/>
                <a:ea typeface="Consolas"/>
                <a:cs typeface="Consolas"/>
                <a:sym typeface="Consolas"/>
              </a:rPr>
              <a:t>ssignment</a:t>
            </a:r>
            <a:r>
              <a:rPr b="0" i="0" lang="en" sz="1400" u="none" cap="none" strike="noStrike">
                <a:solidFill>
                  <a:srgbClr val="000000"/>
                </a:solidFill>
                <a:latin typeface="Consolas"/>
                <a:ea typeface="Consolas"/>
                <a:cs typeface="Consolas"/>
                <a:sym typeface="Consolas"/>
              </a:rPr>
              <a:t> Operators in</a:t>
            </a:r>
            <a:r>
              <a:rPr lang="en" sz="1400">
                <a:solidFill>
                  <a:srgbClr val="000000"/>
                </a:solidFill>
                <a:latin typeface="Consolas"/>
                <a:ea typeface="Consolas"/>
                <a:cs typeface="Consolas"/>
                <a:sym typeface="Consolas"/>
              </a:rPr>
              <a:t> Python</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 = 55</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0</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Basic Operators in Python (Bitwise Operator)</a:t>
            </a:r>
            <a:endParaRPr/>
          </a:p>
        </p:txBody>
      </p:sp>
      <p:sp>
        <p:nvSpPr>
          <p:cNvPr id="243" name="Shape 243"/>
          <p:cNvSpPr txBox="1"/>
          <p:nvPr>
            <p:ph idx="4294967295" type="body"/>
          </p:nvPr>
        </p:nvSpPr>
        <p:spPr>
          <a:xfrm>
            <a:off x="471900" y="852275"/>
            <a:ext cx="3891900" cy="2157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Binary AND</a:t>
            </a:r>
            <a:r>
              <a:rPr lang="en">
                <a:latin typeface="Arial"/>
                <a:ea typeface="Arial"/>
                <a:cs typeface="Arial"/>
                <a:sym typeface="Arial"/>
              </a:rPr>
              <a:t>(&amp;)</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Binary</a:t>
            </a:r>
            <a:r>
              <a:rPr lang="en">
                <a:latin typeface="Arial"/>
                <a:ea typeface="Arial"/>
                <a:cs typeface="Arial"/>
                <a:sym typeface="Arial"/>
              </a:rPr>
              <a:t> OR</a:t>
            </a:r>
            <a:r>
              <a:rPr lang="en">
                <a:latin typeface="Arial"/>
                <a:ea typeface="Arial"/>
                <a:cs typeface="Arial"/>
                <a:sym typeface="Arial"/>
              </a:rPr>
              <a:t>(|)</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Binary XOR(^)</a:t>
            </a:r>
            <a:endParaRPr b="1">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Binary Ones Complement (~)</a:t>
            </a:r>
            <a:endParaRPr>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lang="en">
                <a:latin typeface="Arial"/>
                <a:ea typeface="Arial"/>
                <a:cs typeface="Arial"/>
                <a:sym typeface="Arial"/>
              </a:rPr>
              <a:t>Binary Left Shift (&lt;&lt;)</a:t>
            </a:r>
            <a:endParaRPr>
              <a:latin typeface="Arial"/>
              <a:ea typeface="Arial"/>
              <a:cs typeface="Arial"/>
              <a:sym typeface="Arial"/>
            </a:endParaRPr>
          </a:p>
          <a:p>
            <a:pPr indent="-342900" lvl="0" marL="457200" rtl="0">
              <a:spcBef>
                <a:spcPts val="0"/>
              </a:spcBef>
              <a:spcAft>
                <a:spcPts val="0"/>
              </a:spcAft>
              <a:buClr>
                <a:schemeClr val="lt2"/>
              </a:buClr>
              <a:buSzPts val="1800"/>
              <a:buFont typeface="Arial"/>
              <a:buAutoNum type="arabicPeriod"/>
            </a:pPr>
            <a:r>
              <a:rPr lang="en">
                <a:latin typeface="Arial"/>
                <a:ea typeface="Arial"/>
                <a:cs typeface="Arial"/>
                <a:sym typeface="Arial"/>
              </a:rPr>
              <a:t>Binary Right Shift (&gt;&gt;)</a:t>
            </a:r>
            <a:endParaRPr>
              <a:latin typeface="Arial"/>
              <a:ea typeface="Arial"/>
              <a:cs typeface="Arial"/>
              <a:sym typeface="Arial"/>
            </a:endParaRPr>
          </a:p>
        </p:txBody>
      </p:sp>
      <p:sp>
        <p:nvSpPr>
          <p:cNvPr id="244" name="Shape 244"/>
          <p:cNvSpPr txBox="1"/>
          <p:nvPr>
            <p:ph idx="4294967295" type="body"/>
          </p:nvPr>
        </p:nvSpPr>
        <p:spPr>
          <a:xfrm>
            <a:off x="4819350" y="166475"/>
            <a:ext cx="4257900" cy="4814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Bitwise</a:t>
            </a:r>
            <a:r>
              <a:rPr b="0" i="0" lang="en" sz="1400" u="none" cap="none" strike="noStrike">
                <a:solidFill>
                  <a:srgbClr val="000000"/>
                </a:solidFill>
                <a:latin typeface="Consolas"/>
                <a:ea typeface="Consolas"/>
                <a:cs typeface="Consolas"/>
                <a:sym typeface="Consolas"/>
              </a:rPr>
              <a:t> Operators in</a:t>
            </a:r>
            <a:r>
              <a:rPr lang="en" sz="1400">
                <a:solidFill>
                  <a:srgbClr val="000000"/>
                </a:solidFill>
                <a:latin typeface="Consolas"/>
                <a:ea typeface="Consolas"/>
                <a:cs typeface="Consolas"/>
                <a:sym typeface="Consolas"/>
              </a:rPr>
              <a:t> Python</a:t>
            </a:r>
            <a:endParaRPr b="0" i="0" sz="1400" u="none" cap="none" strike="noStrike">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 = 79            # 79 = 0100 1111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b = 21            # 21 = 0001 0101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0</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&amp; b;        # 5 = 0000 0101</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        # 95 = 0101 1111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b;        # 90 = 0101 1010</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 -79 = 1011 0000</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&lt;&lt; 2;       # 60 = 0011 1100</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res = a &gt;&gt; 2;       # 19 = 0001 0011</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res</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Python Input and Output</a:t>
            </a:r>
            <a:endParaRPr/>
          </a:p>
        </p:txBody>
      </p:sp>
      <p:sp>
        <p:nvSpPr>
          <p:cNvPr id="250" name="Shape 250"/>
          <p:cNvSpPr txBox="1"/>
          <p:nvPr>
            <p:ph idx="4294967295" type="body"/>
          </p:nvPr>
        </p:nvSpPr>
        <p:spPr>
          <a:xfrm>
            <a:off x="98250" y="831275"/>
            <a:ext cx="4666200" cy="41499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Input Output </a:t>
            </a:r>
            <a:r>
              <a:rPr b="0" i="0" lang="en" sz="1400" u="none" cap="none" strike="noStrike">
                <a:solidFill>
                  <a:srgbClr val="000000"/>
                </a:solidFill>
                <a:latin typeface="Consolas"/>
                <a:ea typeface="Consolas"/>
                <a:cs typeface="Consolas"/>
                <a:sym typeface="Consolas"/>
              </a:rPr>
              <a:t>in</a:t>
            </a:r>
            <a:r>
              <a:rPr lang="en" sz="1400">
                <a:solidFill>
                  <a:srgbClr val="000000"/>
                </a:solidFill>
                <a:latin typeface="Consolas"/>
                <a:ea typeface="Consolas"/>
                <a:cs typeface="Consolas"/>
                <a:sym typeface="Consolas"/>
              </a:rPr>
              <a:t> Python 2</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lt2"/>
              </a:buClr>
              <a:buSzPts val="1800"/>
              <a:buFont typeface="Arial"/>
              <a:buNone/>
            </a:pPr>
            <a:r>
              <a:rPr lang="en" sz="1400">
                <a:solidFill>
                  <a:srgbClr val="000000"/>
                </a:solidFill>
                <a:latin typeface="Consolas"/>
                <a:ea typeface="Consolas"/>
                <a:cs typeface="Consolas"/>
                <a:sym typeface="Consolas"/>
              </a:rPr>
              <a:t># In Python 2.x, you need to use raw_input()</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var = raw_input()</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var</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Give a helpful hint during the prompt</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name = input("Enter your Name")</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name</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p:txBody>
      </p:sp>
      <p:sp>
        <p:nvSpPr>
          <p:cNvPr id="251" name="Shape 251"/>
          <p:cNvSpPr txBox="1"/>
          <p:nvPr>
            <p:ph idx="4294967295" type="body"/>
          </p:nvPr>
        </p:nvSpPr>
        <p:spPr>
          <a:xfrm>
            <a:off x="4926925" y="800900"/>
            <a:ext cx="4150500" cy="41040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0" lang="en" sz="1400" u="none" cap="none" strike="noStrike">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Input Output in Python 3</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In Python 3.x, you need to use input()</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var = input()</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(var)</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Give a helpful hint during the prompt</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name = input("Enter your Name")</a:t>
            </a:r>
            <a:endParaRPr sz="1400">
              <a:solidFill>
                <a:srgbClr val="000000"/>
              </a:solidFill>
              <a:latin typeface="Consolas"/>
              <a:ea typeface="Consolas"/>
              <a:cs typeface="Consolas"/>
              <a:sym typeface="Consolas"/>
            </a:endParaRPr>
          </a:p>
          <a:p>
            <a:pPr indent="0" lvl="0" marL="0" rtl="0">
              <a:lnSpc>
                <a:spcPct val="100000"/>
              </a:lnSpc>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print (name)</a:t>
            </a:r>
            <a:endParaRPr sz="1400">
              <a:solidFill>
                <a:srgbClr val="000000"/>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Let’s start working on our Project: Spychat</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98250" y="168750"/>
            <a:ext cx="8826600" cy="602700"/>
          </a:xfrm>
          <a:prstGeom prst="rect">
            <a:avLst/>
          </a:prstGeom>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2400"/>
              <a:t>Well, what features should our SpyChat application have? </a:t>
            </a:r>
            <a:endParaRPr sz="2400"/>
          </a:p>
        </p:txBody>
      </p:sp>
      <p:sp>
        <p:nvSpPr>
          <p:cNvPr id="262" name="Shape 262"/>
          <p:cNvSpPr txBox="1"/>
          <p:nvPr>
            <p:ph idx="4294967295" type="body"/>
          </p:nvPr>
        </p:nvSpPr>
        <p:spPr>
          <a:xfrm>
            <a:off x="471900" y="776075"/>
            <a:ext cx="8222100" cy="27102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AutoNum type="arabicPeriod"/>
            </a:pPr>
            <a:r>
              <a:rPr lang="en" sz="2400"/>
              <a:t>Profile of a spy</a:t>
            </a:r>
            <a:endParaRPr sz="2400"/>
          </a:p>
          <a:p>
            <a:pPr indent="-381000" lvl="0" marL="457200" rtl="0">
              <a:spcBef>
                <a:spcPts val="0"/>
              </a:spcBef>
              <a:spcAft>
                <a:spcPts val="0"/>
              </a:spcAft>
              <a:buSzPts val="2400"/>
              <a:buAutoNum type="arabicPeriod"/>
            </a:pPr>
            <a:r>
              <a:rPr lang="en" sz="2400"/>
              <a:t>A menu of choices</a:t>
            </a:r>
            <a:endParaRPr sz="2400"/>
          </a:p>
          <a:p>
            <a:pPr indent="-381000" lvl="0" marL="457200" rtl="0">
              <a:spcBef>
                <a:spcPts val="0"/>
              </a:spcBef>
              <a:spcAft>
                <a:spcPts val="0"/>
              </a:spcAft>
              <a:buSzPts val="2400"/>
              <a:buAutoNum type="arabicPeriod"/>
            </a:pPr>
            <a:r>
              <a:rPr lang="en" sz="2400"/>
              <a:t>Status message for a spy</a:t>
            </a:r>
            <a:endParaRPr sz="2400"/>
          </a:p>
          <a:p>
            <a:pPr indent="-381000" lvl="0" marL="457200" rtl="0">
              <a:spcBef>
                <a:spcPts val="0"/>
              </a:spcBef>
              <a:spcAft>
                <a:spcPts val="0"/>
              </a:spcAft>
              <a:buSzPts val="2400"/>
              <a:buAutoNum type="arabicPeriod"/>
            </a:pPr>
            <a:r>
              <a:rPr lang="en" sz="2400"/>
              <a:t>Add a spy friend</a:t>
            </a:r>
            <a:endParaRPr sz="2400"/>
          </a:p>
          <a:p>
            <a:pPr indent="-381000" lvl="0" marL="457200" rtl="0">
              <a:spcBef>
                <a:spcPts val="0"/>
              </a:spcBef>
              <a:spcAft>
                <a:spcPts val="0"/>
              </a:spcAft>
              <a:buSzPts val="2400"/>
              <a:buAutoNum type="arabicPeriod"/>
            </a:pPr>
            <a:r>
              <a:rPr lang="en" sz="2400"/>
              <a:t>Send and read a secret message</a:t>
            </a:r>
            <a:endParaRPr sz="2400"/>
          </a:p>
          <a:p>
            <a:pPr indent="-381000" lvl="0" marL="457200" rtl="0">
              <a:spcBef>
                <a:spcPts val="0"/>
              </a:spcBef>
              <a:spcAft>
                <a:spcPts val="0"/>
              </a:spcAft>
              <a:buSzPts val="2400"/>
              <a:buAutoNum type="arabicPeriod"/>
            </a:pPr>
            <a:r>
              <a:rPr lang="en" sz="2400"/>
              <a:t>Save chats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563750"/>
            <a:ext cx="8520600" cy="5886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What can I do in python ?</a:t>
            </a:r>
            <a:endParaRPr b="0" i="0" sz="2800" u="none" cap="none" strike="noStrike">
              <a:solidFill>
                <a:srgbClr val="FFFFFF"/>
              </a:solidFill>
              <a:latin typeface="Arial"/>
              <a:ea typeface="Arial"/>
              <a:cs typeface="Arial"/>
              <a:sym typeface="Arial"/>
            </a:endParaRPr>
          </a:p>
        </p:txBody>
      </p:sp>
      <p:sp>
        <p:nvSpPr>
          <p:cNvPr id="79" name="Shape 79"/>
          <p:cNvSpPr txBox="1"/>
          <p:nvPr>
            <p:ph idx="1" type="body"/>
          </p:nvPr>
        </p:nvSpPr>
        <p:spPr>
          <a:xfrm>
            <a:off x="232775" y="1894200"/>
            <a:ext cx="8520600" cy="3103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latin typeface="Arial"/>
                <a:ea typeface="Arial"/>
                <a:cs typeface="Arial"/>
                <a:sym typeface="Arial"/>
              </a:rPr>
              <a:t>Web and Internet Development</a:t>
            </a:r>
            <a:endParaRPr b="0" i="0" sz="2400" u="none" cap="none" strike="noStrike">
              <a:latin typeface="Arial"/>
              <a:ea typeface="Arial"/>
              <a:cs typeface="Arial"/>
              <a:sym typeface="Arial"/>
            </a:endParaRPr>
          </a:p>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latin typeface="Arial"/>
                <a:ea typeface="Arial"/>
                <a:cs typeface="Arial"/>
                <a:sym typeface="Arial"/>
              </a:rPr>
              <a:t>Data Science and Machine Learning</a:t>
            </a:r>
            <a:endParaRPr b="0" i="0" sz="2400" u="none" cap="none" strike="noStrike">
              <a:latin typeface="Arial"/>
              <a:ea typeface="Arial"/>
              <a:cs typeface="Arial"/>
              <a:sym typeface="Arial"/>
            </a:endParaRPr>
          </a:p>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latin typeface="Arial"/>
                <a:ea typeface="Arial"/>
                <a:cs typeface="Arial"/>
                <a:sym typeface="Arial"/>
              </a:rPr>
              <a:t>Scientific and Numeric Computation</a:t>
            </a:r>
            <a:endParaRPr b="0" i="0" sz="2400" u="none" cap="none" strike="noStrike">
              <a:latin typeface="Arial"/>
              <a:ea typeface="Arial"/>
              <a:cs typeface="Arial"/>
              <a:sym typeface="Arial"/>
            </a:endParaRPr>
          </a:p>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latin typeface="Arial"/>
                <a:ea typeface="Arial"/>
                <a:cs typeface="Arial"/>
                <a:sym typeface="Arial"/>
              </a:rPr>
              <a:t>Software Development and GU</a:t>
            </a:r>
            <a:r>
              <a:rPr b="0" i="0" lang="en" sz="2400" u="none" cap="none" strike="noStrike">
                <a:latin typeface="Arial"/>
                <a:ea typeface="Arial"/>
                <a:cs typeface="Arial"/>
                <a:sym typeface="Arial"/>
              </a:rPr>
              <a:t>I</a:t>
            </a:r>
            <a:endParaRPr b="0" i="0" sz="18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2400"/>
              <a:t>Profile of SpyChat</a:t>
            </a:r>
            <a:endParaRPr sz="2400"/>
          </a:p>
        </p:txBody>
      </p:sp>
      <p:sp>
        <p:nvSpPr>
          <p:cNvPr id="268" name="Shape 26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Step 1: Create a project folder. Inside the project folder, we will have 2 files(main.py and default.py). So create these two files.</a:t>
            </a:r>
            <a:endParaRPr/>
          </a:p>
          <a:p>
            <a:pPr indent="0" lvl="0" marL="0" rtl="0">
              <a:spcBef>
                <a:spcPts val="1600"/>
              </a:spcBef>
              <a:spcAft>
                <a:spcPts val="1600"/>
              </a:spcAft>
              <a:buNone/>
            </a:pPr>
            <a:r>
              <a:rPr lang="en"/>
              <a:t>Step 2: I</a:t>
            </a:r>
            <a:r>
              <a:rPr lang="en"/>
              <a:t>nside the main.py, we will keep our main program. Our objective is to create the profile of a spy. This is the same just like we create our profile on Facebook or Google.</a:t>
            </a:r>
            <a:br>
              <a:rPr lang="en"/>
            </a:b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SpyChat(Collecting Data)</a:t>
            </a:r>
            <a:endParaRPr sz="2400"/>
          </a:p>
        </p:txBody>
      </p:sp>
      <p:sp>
        <p:nvSpPr>
          <p:cNvPr id="274" name="Shape 274"/>
          <p:cNvSpPr txBox="1"/>
          <p:nvPr>
            <p:ph idx="4294967295" type="body"/>
          </p:nvPr>
        </p:nvSpPr>
        <p:spPr>
          <a:xfrm>
            <a:off x="357350" y="898750"/>
            <a:ext cx="8567400" cy="395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 3: Let’s assume that we are going to ask the following details from every spy.</a:t>
            </a:r>
            <a:endParaRPr/>
          </a:p>
          <a:p>
            <a:pPr indent="-342900" lvl="0" marL="457200" rtl="0">
              <a:spcBef>
                <a:spcPts val="1600"/>
              </a:spcBef>
              <a:spcAft>
                <a:spcPts val="0"/>
              </a:spcAft>
              <a:buSzPts val="1800"/>
              <a:buAutoNum type="arabicPeriod"/>
            </a:pPr>
            <a:r>
              <a:rPr lang="en"/>
              <a:t>Name of spy</a:t>
            </a:r>
            <a:br>
              <a:rPr lang="en"/>
            </a:br>
            <a:r>
              <a:rPr lang="en">
                <a:solidFill>
                  <a:srgbClr val="000000"/>
                </a:solidFill>
                <a:latin typeface="Consolas"/>
                <a:ea typeface="Consolas"/>
                <a:cs typeface="Consolas"/>
                <a:sym typeface="Consolas"/>
              </a:rPr>
              <a:t>spy_name = input("Enter your Name: ")</a:t>
            </a:r>
            <a:endParaRPr/>
          </a:p>
          <a:p>
            <a:pPr indent="-342900" lvl="0" marL="457200" rtl="0">
              <a:spcBef>
                <a:spcPts val="0"/>
              </a:spcBef>
              <a:spcAft>
                <a:spcPts val="0"/>
              </a:spcAft>
              <a:buSzPts val="1800"/>
              <a:buAutoNum type="arabicPeriod"/>
            </a:pPr>
            <a:r>
              <a:rPr lang="en"/>
              <a:t>Salutation(Mr. or Mrs.)</a:t>
            </a:r>
            <a:br>
              <a:rPr lang="en"/>
            </a:br>
            <a:r>
              <a:rPr lang="en">
                <a:solidFill>
                  <a:srgbClr val="000000"/>
                </a:solidFill>
                <a:latin typeface="Consolas"/>
                <a:ea typeface="Consolas"/>
                <a:cs typeface="Consolas"/>
                <a:sym typeface="Consolas"/>
              </a:rPr>
              <a:t>spy_salutation = input("Enter your Salutation (Mr. or Mrs.): ")</a:t>
            </a:r>
            <a:endParaRPr/>
          </a:p>
          <a:p>
            <a:pPr indent="-342900" lvl="0" marL="457200" rtl="0">
              <a:spcBef>
                <a:spcPts val="0"/>
              </a:spcBef>
              <a:spcAft>
                <a:spcPts val="0"/>
              </a:spcAft>
              <a:buSzPts val="1800"/>
              <a:buAutoNum type="arabicPeriod"/>
            </a:pPr>
            <a:r>
              <a:rPr lang="en"/>
              <a:t>Age</a:t>
            </a:r>
            <a:br>
              <a:rPr lang="en"/>
            </a:br>
            <a:r>
              <a:rPr lang="en">
                <a:solidFill>
                  <a:srgbClr val="000000"/>
                </a:solidFill>
                <a:latin typeface="Consolas"/>
                <a:ea typeface="Consolas"/>
                <a:cs typeface="Consolas"/>
                <a:sym typeface="Consolas"/>
              </a:rPr>
              <a:t>spy_age = input("Enter your age: ")</a:t>
            </a:r>
            <a:endParaRPr>
              <a:solidFill>
                <a:srgbClr val="000000"/>
              </a:solidFill>
              <a:latin typeface="Consolas"/>
              <a:ea typeface="Consolas"/>
              <a:cs typeface="Consolas"/>
              <a:sym typeface="Consolas"/>
            </a:endParaRPr>
          </a:p>
          <a:p>
            <a:pPr indent="-342900" lvl="0" marL="457200" rtl="0">
              <a:spcBef>
                <a:spcPts val="0"/>
              </a:spcBef>
              <a:spcAft>
                <a:spcPts val="0"/>
              </a:spcAft>
              <a:buSzPts val="1800"/>
              <a:buAutoNum type="arabicPeriod"/>
            </a:pPr>
            <a:r>
              <a:rPr lang="en"/>
              <a:t>Rating(A or B or C)</a:t>
            </a:r>
            <a:br>
              <a:rPr lang="en"/>
            </a:br>
            <a:r>
              <a:rPr lang="en">
                <a:solidFill>
                  <a:srgbClr val="000000"/>
                </a:solidFill>
                <a:latin typeface="Consolas"/>
                <a:ea typeface="Consolas"/>
                <a:cs typeface="Consolas"/>
                <a:sym typeface="Consolas"/>
              </a:rPr>
              <a:t>spy_rating = input("Enter your rating: ")</a:t>
            </a:r>
            <a:endParaRPr>
              <a:solidFill>
                <a:srgbClr val="000000"/>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SpyChat(Validating the name)</a:t>
            </a:r>
            <a:endParaRPr sz="2400"/>
          </a:p>
        </p:txBody>
      </p:sp>
      <p:sp>
        <p:nvSpPr>
          <p:cNvPr id="280" name="Shape 280"/>
          <p:cNvSpPr txBox="1"/>
          <p:nvPr>
            <p:ph idx="4294967295" type="body"/>
          </p:nvPr>
        </p:nvSpPr>
        <p:spPr>
          <a:xfrm>
            <a:off x="227400" y="671350"/>
            <a:ext cx="8697600" cy="4472100"/>
          </a:xfrm>
          <a:prstGeom prst="rect">
            <a:avLst/>
          </a:prstGeom>
        </p:spPr>
        <p:txBody>
          <a:bodyPr anchorCtr="0" anchor="t" bIns="91425" lIns="91425" spcFirstLastPara="1" rIns="91425" wrap="square" tIns="91425">
            <a:noAutofit/>
          </a:bodyPr>
          <a:lstStyle/>
          <a:p>
            <a:pPr indent="0" lvl="0" marL="0" algn="just">
              <a:spcBef>
                <a:spcPts val="0"/>
              </a:spcBef>
              <a:spcAft>
                <a:spcPts val="0"/>
              </a:spcAft>
              <a:buNone/>
            </a:pPr>
            <a:r>
              <a:rPr lang="en" sz="1700"/>
              <a:t>Step 4: We have to ensure that user has not entered invalid name. Otherwise our program must print appropriate message and exit. Clearly name should only alphabets (A-Z,  a-z) and at least one character. To check it, we will use isalpha() function.</a:t>
            </a:r>
            <a:r>
              <a:rPr b="1" lang="en" sz="1700"/>
              <a:t> This method returns true if all characters in the string are alphabetic and there is at least one character, false otherwise.</a:t>
            </a:r>
            <a:endParaRPr b="1" sz="1700"/>
          </a:p>
          <a:p>
            <a:pPr indent="0" lvl="0" marL="0" rtl="0" algn="just">
              <a:spcBef>
                <a:spcPts val="1600"/>
              </a:spcBef>
              <a:spcAft>
                <a:spcPts val="0"/>
              </a:spcAft>
              <a:buNone/>
            </a:pPr>
            <a:r>
              <a:t/>
            </a:r>
            <a:endParaRPr sz="1700">
              <a:solidFill>
                <a:srgbClr val="000000"/>
              </a:solidFill>
              <a:latin typeface="Consolas"/>
              <a:ea typeface="Consolas"/>
              <a:cs typeface="Consolas"/>
              <a:sym typeface="Consolas"/>
            </a:endParaRPr>
          </a:p>
          <a:p>
            <a:pPr indent="0" lvl="0" marL="0" rtl="0" algn="just">
              <a:spcBef>
                <a:spcPts val="1600"/>
              </a:spcBef>
              <a:spcAft>
                <a:spcPts val="0"/>
              </a:spcAft>
              <a:buNone/>
            </a:pPr>
            <a:r>
              <a:t/>
            </a:r>
            <a:endParaRPr sz="1700">
              <a:solidFill>
                <a:srgbClr val="000000"/>
              </a:solidFill>
              <a:latin typeface="Consolas"/>
              <a:ea typeface="Consolas"/>
              <a:cs typeface="Consolas"/>
              <a:sym typeface="Consolas"/>
            </a:endParaRPr>
          </a:p>
          <a:p>
            <a:pPr indent="0" lvl="0" marL="0" rtl="0" algn="just">
              <a:spcBef>
                <a:spcPts val="1600"/>
              </a:spcBef>
              <a:spcAft>
                <a:spcPts val="0"/>
              </a:spcAft>
              <a:buNone/>
            </a:pPr>
            <a:r>
              <a:t/>
            </a:r>
            <a:endParaRPr sz="1700">
              <a:solidFill>
                <a:srgbClr val="000000"/>
              </a:solidFill>
              <a:latin typeface="Consolas"/>
              <a:ea typeface="Consolas"/>
              <a:cs typeface="Consolas"/>
              <a:sym typeface="Consolas"/>
            </a:endParaRPr>
          </a:p>
          <a:p>
            <a:pPr indent="0" lvl="0" marL="0" rtl="0" algn="just">
              <a:spcBef>
                <a:spcPts val="1600"/>
              </a:spcBef>
              <a:spcAft>
                <a:spcPts val="1600"/>
              </a:spcAft>
              <a:buNone/>
            </a:pPr>
            <a:r>
              <a:rPr lang="en" sz="1700">
                <a:solidFill>
                  <a:srgbClr val="000000"/>
                </a:solidFill>
                <a:latin typeface="Consolas"/>
                <a:ea typeface="Consolas"/>
                <a:cs typeface="Consolas"/>
                <a:sym typeface="Consolas"/>
              </a:rPr>
              <a:t>sys.exit(0)</a:t>
            </a:r>
            <a:r>
              <a:rPr lang="en" sz="1700"/>
              <a:t> function is used to exit main function in the middle. </a:t>
            </a:r>
            <a:br>
              <a:rPr lang="en" sz="1700"/>
            </a:br>
            <a:r>
              <a:rPr lang="en" sz="1700"/>
              <a:t>But we must add  </a:t>
            </a:r>
            <a:r>
              <a:rPr lang="en" sz="1700">
                <a:solidFill>
                  <a:srgbClr val="000000"/>
                </a:solidFill>
                <a:latin typeface="Consolas"/>
                <a:ea typeface="Consolas"/>
                <a:cs typeface="Consolas"/>
                <a:sym typeface="Consolas"/>
              </a:rPr>
              <a:t>import sys</a:t>
            </a:r>
            <a:r>
              <a:rPr lang="en" sz="1700"/>
              <a:t> statement in our first line.</a:t>
            </a:r>
            <a:endParaRPr sz="1700">
              <a:solidFill>
                <a:srgbClr val="000000"/>
              </a:solidFill>
              <a:latin typeface="Consolas"/>
              <a:ea typeface="Consolas"/>
              <a:cs typeface="Consolas"/>
              <a:sym typeface="Consolas"/>
            </a:endParaRPr>
          </a:p>
        </p:txBody>
      </p:sp>
      <p:sp>
        <p:nvSpPr>
          <p:cNvPr id="281" name="Shape 281"/>
          <p:cNvSpPr/>
          <p:nvPr/>
        </p:nvSpPr>
        <p:spPr>
          <a:xfrm>
            <a:off x="379800" y="2361000"/>
            <a:ext cx="8412900" cy="114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1700">
                <a:latin typeface="Consolas"/>
                <a:ea typeface="Consolas"/>
                <a:cs typeface="Consolas"/>
                <a:sym typeface="Consolas"/>
              </a:rPr>
              <a:t>#Validating the name of the spy</a:t>
            </a:r>
            <a:endParaRPr sz="1700">
              <a:latin typeface="Consolas"/>
              <a:ea typeface="Consolas"/>
              <a:cs typeface="Consolas"/>
              <a:sym typeface="Consolas"/>
            </a:endParaRPr>
          </a:p>
          <a:p>
            <a:pPr indent="0" lvl="0" marL="0" rtl="0" algn="just">
              <a:lnSpc>
                <a:spcPct val="100000"/>
              </a:lnSpc>
              <a:spcBef>
                <a:spcPts val="0"/>
              </a:spcBef>
              <a:spcAft>
                <a:spcPts val="0"/>
              </a:spcAft>
              <a:buNone/>
            </a:pPr>
            <a:r>
              <a:rPr lang="en" sz="1700">
                <a:latin typeface="Consolas"/>
                <a:ea typeface="Consolas"/>
                <a:cs typeface="Consolas"/>
                <a:sym typeface="Consolas"/>
              </a:rPr>
              <a:t>if spy_name.isalpha() == False:</a:t>
            </a:r>
            <a:endParaRPr sz="1700">
              <a:latin typeface="Consolas"/>
              <a:ea typeface="Consolas"/>
              <a:cs typeface="Consolas"/>
              <a:sym typeface="Consolas"/>
            </a:endParaRPr>
          </a:p>
          <a:p>
            <a:pPr indent="0" lvl="0" marL="0" rtl="0" algn="just">
              <a:lnSpc>
                <a:spcPct val="100000"/>
              </a:lnSpc>
              <a:spcBef>
                <a:spcPts val="0"/>
              </a:spcBef>
              <a:spcAft>
                <a:spcPts val="0"/>
              </a:spcAft>
              <a:buNone/>
            </a:pPr>
            <a:r>
              <a:rPr lang="en" sz="1700">
                <a:latin typeface="Consolas"/>
                <a:ea typeface="Consolas"/>
                <a:cs typeface="Consolas"/>
                <a:sym typeface="Consolas"/>
              </a:rPr>
              <a:t>	print("Name is Invalid")</a:t>
            </a:r>
            <a:endParaRPr sz="1700">
              <a:latin typeface="Consolas"/>
              <a:ea typeface="Consolas"/>
              <a:cs typeface="Consolas"/>
              <a:sym typeface="Consolas"/>
            </a:endParaRPr>
          </a:p>
          <a:p>
            <a:pPr indent="0" lvl="0" marL="0" rtl="0" algn="just">
              <a:lnSpc>
                <a:spcPct val="100000"/>
              </a:lnSpc>
              <a:spcBef>
                <a:spcPts val="0"/>
              </a:spcBef>
              <a:spcAft>
                <a:spcPts val="0"/>
              </a:spcAft>
              <a:buNone/>
            </a:pPr>
            <a:r>
              <a:rPr lang="en" sz="1700">
                <a:latin typeface="Consolas"/>
                <a:ea typeface="Consolas"/>
                <a:cs typeface="Consolas"/>
                <a:sym typeface="Consolas"/>
              </a:rPr>
              <a:t>	sys.exit(0)</a:t>
            </a:r>
            <a:endParaRPr sz="170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SpyChat(Validating the age)</a:t>
            </a:r>
            <a:endParaRPr sz="2400"/>
          </a:p>
        </p:txBody>
      </p:sp>
      <p:sp>
        <p:nvSpPr>
          <p:cNvPr id="287" name="Shape 287"/>
          <p:cNvSpPr txBox="1"/>
          <p:nvPr>
            <p:ph idx="4294967295" type="body"/>
          </p:nvPr>
        </p:nvSpPr>
        <p:spPr>
          <a:xfrm>
            <a:off x="471900" y="898750"/>
            <a:ext cx="8222100" cy="76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Step 5: </a:t>
            </a:r>
            <a:r>
              <a:rPr lang="en"/>
              <a:t>We have to ensure that age of the spy should be greater than 12 and less than 50. Otherwise our program must print appropriate message and exit. </a:t>
            </a:r>
            <a:endParaRPr/>
          </a:p>
          <a:p>
            <a:pPr indent="0" lvl="0" marL="0" rtl="0">
              <a:spcBef>
                <a:spcPts val="1600"/>
              </a:spcBef>
              <a:spcAft>
                <a:spcPts val="1600"/>
              </a:spcAft>
              <a:buNone/>
            </a:pPr>
            <a:r>
              <a:t/>
            </a:r>
            <a:endParaRPr>
              <a:solidFill>
                <a:srgbClr val="000000"/>
              </a:solidFill>
              <a:latin typeface="Consolas"/>
              <a:ea typeface="Consolas"/>
              <a:cs typeface="Consolas"/>
              <a:sym typeface="Consolas"/>
            </a:endParaRPr>
          </a:p>
        </p:txBody>
      </p:sp>
      <p:sp>
        <p:nvSpPr>
          <p:cNvPr id="288" name="Shape 288"/>
          <p:cNvSpPr/>
          <p:nvPr/>
        </p:nvSpPr>
        <p:spPr>
          <a:xfrm>
            <a:off x="563075" y="1732550"/>
            <a:ext cx="7904700" cy="217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 sz="1800">
                <a:latin typeface="Consolas"/>
                <a:ea typeface="Consolas"/>
                <a:cs typeface="Consolas"/>
                <a:sym typeface="Consolas"/>
              </a:rPr>
              <a:t>#Validating the age of the spy</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if int(spy_age) &lt;= 12:</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print("Age below 12")</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sys.exit(0)</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elif int(spy_age) &gt;= 50:</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print("Age above 50")</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sys.exit(0)</a:t>
            </a:r>
            <a:endParaRPr sz="1800">
              <a:latin typeface="Consolas"/>
              <a:ea typeface="Consolas"/>
              <a:cs typeface="Consolas"/>
              <a:sym typeface="Consolas"/>
            </a:endParaRPr>
          </a:p>
        </p:txBody>
      </p:sp>
      <p:sp>
        <p:nvSpPr>
          <p:cNvPr id="289" name="Shape 289"/>
          <p:cNvSpPr txBox="1"/>
          <p:nvPr>
            <p:ph idx="4294967295" type="body"/>
          </p:nvPr>
        </p:nvSpPr>
        <p:spPr>
          <a:xfrm>
            <a:off x="548100" y="4022950"/>
            <a:ext cx="8145900" cy="94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As you can see that we have typecasted spy_age to int(spy_age). This is because by default the variable spy_age is of type string and we cannot compare string with numbers.</a:t>
            </a:r>
            <a:endParaRPr>
              <a:solidFill>
                <a:srgbClr val="000000"/>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SpyChat(Rating)</a:t>
            </a:r>
            <a:endParaRPr sz="2400"/>
          </a:p>
        </p:txBody>
      </p:sp>
      <p:sp>
        <p:nvSpPr>
          <p:cNvPr id="295" name="Shape 295"/>
          <p:cNvSpPr txBox="1"/>
          <p:nvPr>
            <p:ph idx="4294967295" type="body"/>
          </p:nvPr>
        </p:nvSpPr>
        <p:spPr>
          <a:xfrm>
            <a:off x="471900" y="898750"/>
            <a:ext cx="8305800" cy="758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 6: Based on the rating of the spy, we have to categorize the spy.</a:t>
            </a:r>
            <a:br>
              <a:rPr lang="en"/>
            </a:br>
            <a:r>
              <a:rPr lang="en"/>
              <a:t>Let A stands for 3 star spy </a:t>
            </a:r>
            <a:r>
              <a:rPr lang="en"/>
              <a:t>a</a:t>
            </a:r>
            <a:r>
              <a:rPr lang="en"/>
              <a:t>nd B stands for 2 star spy and C stand for 1 star spy</a:t>
            </a:r>
            <a:endParaRPr/>
          </a:p>
          <a:p>
            <a:pPr indent="0" lvl="0" marL="0" rtl="0">
              <a:spcBef>
                <a:spcPts val="1600"/>
              </a:spcBef>
              <a:spcAft>
                <a:spcPts val="0"/>
              </a:spcAft>
              <a:buNone/>
            </a:pPr>
            <a:r>
              <a:t/>
            </a:r>
            <a:endParaRPr>
              <a:solidFill>
                <a:srgbClr val="000000"/>
              </a:solidFill>
              <a:latin typeface="Consolas"/>
              <a:ea typeface="Consolas"/>
              <a:cs typeface="Consolas"/>
              <a:sym typeface="Consolas"/>
            </a:endParaRPr>
          </a:p>
          <a:p>
            <a:pPr indent="0" lvl="0" marL="0" rtl="0">
              <a:spcBef>
                <a:spcPts val="1600"/>
              </a:spcBef>
              <a:spcAft>
                <a:spcPts val="1600"/>
              </a:spcAft>
              <a:buNone/>
            </a:pPr>
            <a:r>
              <a:t/>
            </a:r>
            <a:endParaRPr>
              <a:solidFill>
                <a:srgbClr val="000000"/>
              </a:solidFill>
              <a:latin typeface="Consolas"/>
              <a:ea typeface="Consolas"/>
              <a:cs typeface="Consolas"/>
              <a:sym typeface="Consolas"/>
            </a:endParaRPr>
          </a:p>
        </p:txBody>
      </p:sp>
      <p:sp>
        <p:nvSpPr>
          <p:cNvPr id="296" name="Shape 296"/>
          <p:cNvSpPr/>
          <p:nvPr/>
        </p:nvSpPr>
        <p:spPr>
          <a:xfrm>
            <a:off x="471900" y="1656850"/>
            <a:ext cx="8305800" cy="3118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 sz="1800">
                <a:latin typeface="Consolas"/>
                <a:ea typeface="Consolas"/>
                <a:cs typeface="Consolas"/>
                <a:sym typeface="Consolas"/>
              </a:rPr>
              <a:t>#Rating of the spy</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if spy_rating == 'A':</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print("You are a 3 star spy")</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elif spy_rating == 'B':</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print("You are a 2 star spy")</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elif spy_rating == 'C':</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print("You are a 1 star spy")</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print("You have entered incorrect rating")</a:t>
            </a:r>
            <a:endParaRPr sz="1800">
              <a:latin typeface="Consolas"/>
              <a:ea typeface="Consolas"/>
              <a:cs typeface="Consolas"/>
              <a:sym typeface="Consolas"/>
            </a:endParaRPr>
          </a:p>
          <a:p>
            <a:pPr indent="0" lvl="0" marL="0" rtl="0">
              <a:lnSpc>
                <a:spcPct val="100000"/>
              </a:lnSpc>
              <a:spcBef>
                <a:spcPts val="0"/>
              </a:spcBef>
              <a:spcAft>
                <a:spcPts val="0"/>
              </a:spcAft>
              <a:buNone/>
            </a:pPr>
            <a:r>
              <a:rPr lang="en" sz="1800">
                <a:latin typeface="Consolas"/>
                <a:ea typeface="Consolas"/>
                <a:cs typeface="Consolas"/>
                <a:sym typeface="Consolas"/>
              </a:rPr>
              <a:t>	sys.exit(0)</a:t>
            </a:r>
            <a:endParaRPr sz="1800">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SpyChat(Create default.py)</a:t>
            </a:r>
            <a:endParaRPr sz="2400"/>
          </a:p>
        </p:txBody>
      </p:sp>
      <p:sp>
        <p:nvSpPr>
          <p:cNvPr id="302" name="Shape 302"/>
          <p:cNvSpPr txBox="1"/>
          <p:nvPr>
            <p:ph idx="4294967295" type="body"/>
          </p:nvPr>
        </p:nvSpPr>
        <p:spPr>
          <a:xfrm>
            <a:off x="151600" y="746350"/>
            <a:ext cx="8773200" cy="52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 7: Let’s create default.py</a:t>
            </a:r>
            <a:endParaRPr>
              <a:solidFill>
                <a:srgbClr val="000000"/>
              </a:solidFill>
              <a:latin typeface="Consolas"/>
              <a:ea typeface="Consolas"/>
              <a:cs typeface="Consolas"/>
              <a:sym typeface="Consolas"/>
            </a:endParaRPr>
          </a:p>
          <a:p>
            <a:pPr indent="457200" lvl="0" marL="0" rtl="0">
              <a:lnSpc>
                <a:spcPct val="100000"/>
              </a:lnSpc>
              <a:spcBef>
                <a:spcPts val="1600"/>
              </a:spcBef>
              <a:spcAft>
                <a:spcPts val="0"/>
              </a:spcAft>
              <a:buNone/>
            </a:pPr>
            <a:r>
              <a:t/>
            </a:r>
            <a:endParaRPr>
              <a:solidFill>
                <a:srgbClr val="000000"/>
              </a:solidFill>
              <a:latin typeface="Consolas"/>
              <a:ea typeface="Consolas"/>
              <a:cs typeface="Consolas"/>
              <a:sym typeface="Consolas"/>
            </a:endParaRPr>
          </a:p>
          <a:p>
            <a:pPr indent="457200" lvl="0" marL="0" rtl="0">
              <a:lnSpc>
                <a:spcPct val="100000"/>
              </a:lnSpc>
              <a:spcBef>
                <a:spcPts val="0"/>
              </a:spcBef>
              <a:spcAft>
                <a:spcPts val="0"/>
              </a:spcAft>
              <a:buNone/>
            </a:pPr>
            <a:br>
              <a:rPr lang="en">
                <a:solidFill>
                  <a:srgbClr val="000000"/>
                </a:solidFill>
                <a:latin typeface="Consolas"/>
                <a:ea typeface="Consolas"/>
                <a:cs typeface="Consolas"/>
                <a:sym typeface="Consolas"/>
              </a:rPr>
            </a:br>
            <a:br>
              <a:rPr lang="en">
                <a:solidFill>
                  <a:srgbClr val="000000"/>
                </a:solidFill>
                <a:latin typeface="Consolas"/>
                <a:ea typeface="Consolas"/>
                <a:cs typeface="Consolas"/>
                <a:sym typeface="Consolas"/>
              </a:rPr>
            </a:br>
            <a:endParaRPr>
              <a:solidFill>
                <a:srgbClr val="000000"/>
              </a:solidFill>
              <a:latin typeface="Consolas"/>
              <a:ea typeface="Consolas"/>
              <a:cs typeface="Consolas"/>
              <a:sym typeface="Consolas"/>
            </a:endParaRPr>
          </a:p>
          <a:p>
            <a:pPr indent="0" lvl="0" marL="0" rtl="0">
              <a:spcBef>
                <a:spcPts val="0"/>
              </a:spcBef>
              <a:spcAft>
                <a:spcPts val="1600"/>
              </a:spcAft>
              <a:buNone/>
            </a:pPr>
            <a:r>
              <a:t/>
            </a:r>
            <a:endParaRPr>
              <a:solidFill>
                <a:srgbClr val="000000"/>
              </a:solidFill>
              <a:latin typeface="Consolas"/>
              <a:ea typeface="Consolas"/>
              <a:cs typeface="Consolas"/>
              <a:sym typeface="Consolas"/>
            </a:endParaRPr>
          </a:p>
        </p:txBody>
      </p:sp>
      <p:sp>
        <p:nvSpPr>
          <p:cNvPr id="303" name="Shape 303"/>
          <p:cNvSpPr/>
          <p:nvPr/>
        </p:nvSpPr>
        <p:spPr>
          <a:xfrm>
            <a:off x="248250" y="1375600"/>
            <a:ext cx="8577000" cy="1277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Consolas"/>
                <a:ea typeface="Consolas"/>
                <a:cs typeface="Consolas"/>
                <a:sym typeface="Consolas"/>
              </a:rPr>
              <a:t>spy_name = "James Bond"</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spy_salutation = "Mr."</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spy_age = '25'</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spy_rating = 'A'</a:t>
            </a:r>
            <a:endParaRPr sz="180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SpyChat(Create default.py)</a:t>
            </a:r>
            <a:endParaRPr sz="2400"/>
          </a:p>
        </p:txBody>
      </p:sp>
      <p:sp>
        <p:nvSpPr>
          <p:cNvPr id="309" name="Shape 309"/>
          <p:cNvSpPr txBox="1"/>
          <p:nvPr>
            <p:ph idx="4294967295" type="body"/>
          </p:nvPr>
        </p:nvSpPr>
        <p:spPr>
          <a:xfrm>
            <a:off x="227800" y="593950"/>
            <a:ext cx="8773200" cy="769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 8: </a:t>
            </a:r>
            <a:r>
              <a:rPr lang="en"/>
              <a:t>Ask spy if he/she wants to go with default entries or not. If he/she goes with default entries, simply copy the default entries in the variable.</a:t>
            </a:r>
            <a:endParaRPr>
              <a:solidFill>
                <a:srgbClr val="000000"/>
              </a:solidFill>
              <a:latin typeface="Consolas"/>
              <a:ea typeface="Consolas"/>
              <a:cs typeface="Consolas"/>
              <a:sym typeface="Consolas"/>
            </a:endParaRPr>
          </a:p>
          <a:p>
            <a:pPr indent="457200" lvl="0" marL="0" rtl="0">
              <a:lnSpc>
                <a:spcPct val="100000"/>
              </a:lnSpc>
              <a:spcBef>
                <a:spcPts val="1600"/>
              </a:spcBef>
              <a:spcAft>
                <a:spcPts val="0"/>
              </a:spcAft>
              <a:buNone/>
            </a:pPr>
            <a:br>
              <a:rPr lang="en">
                <a:solidFill>
                  <a:srgbClr val="000000"/>
                </a:solidFill>
                <a:latin typeface="Consolas"/>
                <a:ea typeface="Consolas"/>
                <a:cs typeface="Consolas"/>
                <a:sym typeface="Consolas"/>
              </a:rPr>
            </a:br>
            <a:br>
              <a:rPr lang="en">
                <a:solidFill>
                  <a:srgbClr val="000000"/>
                </a:solidFill>
                <a:latin typeface="Consolas"/>
                <a:ea typeface="Consolas"/>
                <a:cs typeface="Consolas"/>
                <a:sym typeface="Consolas"/>
              </a:rPr>
            </a:br>
            <a:endParaRPr>
              <a:solidFill>
                <a:srgbClr val="000000"/>
              </a:solidFill>
              <a:latin typeface="Consolas"/>
              <a:ea typeface="Consolas"/>
              <a:cs typeface="Consolas"/>
              <a:sym typeface="Consolas"/>
            </a:endParaRPr>
          </a:p>
          <a:p>
            <a:pPr indent="0" lvl="0" marL="0" rtl="0">
              <a:spcBef>
                <a:spcPts val="0"/>
              </a:spcBef>
              <a:spcAft>
                <a:spcPts val="1600"/>
              </a:spcAft>
              <a:buNone/>
            </a:pPr>
            <a:r>
              <a:t/>
            </a:r>
            <a:endParaRPr>
              <a:solidFill>
                <a:srgbClr val="000000"/>
              </a:solidFill>
              <a:latin typeface="Consolas"/>
              <a:ea typeface="Consolas"/>
              <a:cs typeface="Consolas"/>
              <a:sym typeface="Consolas"/>
            </a:endParaRPr>
          </a:p>
        </p:txBody>
      </p:sp>
      <p:sp>
        <p:nvSpPr>
          <p:cNvPr id="310" name="Shape 310"/>
          <p:cNvSpPr/>
          <p:nvPr/>
        </p:nvSpPr>
        <p:spPr>
          <a:xfrm>
            <a:off x="227800" y="1353150"/>
            <a:ext cx="8643300" cy="367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spcBef>
                <a:spcPts val="0"/>
              </a:spcBef>
              <a:spcAft>
                <a:spcPts val="0"/>
              </a:spcAft>
              <a:buNone/>
            </a:pPr>
            <a:r>
              <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import sys</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import default</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choice = input("Enter 1 if you want to have default settings")</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if choice == '1':</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spy_name = default.spy_name</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spy_salutation = default.spy_salutation</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spy_age = default.spy_age</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spy_rating = default.spy_rating</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spy_name = input("Enter your Name: ")</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spy_salutation = input("Enter your Salutation (Mr. or Mrs.): ")</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spy_age = input("Enter your age: ")</a:t>
            </a:r>
            <a:endParaRPr sz="1800">
              <a:latin typeface="Consolas"/>
              <a:ea typeface="Consolas"/>
              <a:cs typeface="Consolas"/>
              <a:sym typeface="Consolas"/>
            </a:endParaRPr>
          </a:p>
          <a:p>
            <a:pPr indent="457200" lvl="0" marL="0" rtl="0">
              <a:spcBef>
                <a:spcPts val="0"/>
              </a:spcBef>
              <a:spcAft>
                <a:spcPts val="0"/>
              </a:spcAft>
              <a:buNone/>
            </a:pPr>
            <a:r>
              <a:rPr lang="en" sz="1800">
                <a:latin typeface="Consolas"/>
                <a:ea typeface="Consolas"/>
                <a:cs typeface="Consolas"/>
                <a:sym typeface="Consolas"/>
              </a:rPr>
              <a:t>spy_rating = input("Enter your rating: ")</a:t>
            </a:r>
            <a:endParaRPr sz="1800">
              <a:latin typeface="Consolas"/>
              <a:ea typeface="Consolas"/>
              <a:cs typeface="Consolas"/>
              <a:sym typeface="Consolas"/>
            </a:endParaRPr>
          </a:p>
          <a:p>
            <a:pPr indent="457200" lvl="0" marL="0" rtl="0">
              <a:spcBef>
                <a:spcPts val="0"/>
              </a:spcBef>
              <a:spcAft>
                <a:spcPts val="0"/>
              </a:spcAft>
              <a:buNone/>
            </a:pPr>
            <a:r>
              <a:t/>
            </a:r>
            <a:endParaRPr sz="1800">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t>Profile of SpyChat(Welcome message)</a:t>
            </a:r>
            <a:endParaRPr sz="2400"/>
          </a:p>
        </p:txBody>
      </p:sp>
      <p:sp>
        <p:nvSpPr>
          <p:cNvPr id="316" name="Shape 316"/>
          <p:cNvSpPr txBox="1"/>
          <p:nvPr>
            <p:ph idx="4294967295" type="body"/>
          </p:nvPr>
        </p:nvSpPr>
        <p:spPr>
          <a:xfrm>
            <a:off x="471900" y="898750"/>
            <a:ext cx="8452800" cy="72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Step 9: </a:t>
            </a:r>
            <a:r>
              <a:rPr lang="en"/>
              <a:t>Let’s print a welcome message of the spy once all the data entry and validations are done.</a:t>
            </a:r>
            <a:endParaRPr/>
          </a:p>
          <a:p>
            <a:pPr indent="0" lvl="0" marL="0" rtl="0">
              <a:lnSpc>
                <a:spcPct val="100000"/>
              </a:lnSpc>
              <a:spcBef>
                <a:spcPts val="1600"/>
              </a:spcBef>
              <a:spcAft>
                <a:spcPts val="0"/>
              </a:spcAft>
              <a:buNone/>
            </a:pPr>
            <a:r>
              <a:t/>
            </a:r>
            <a:endParaRPr>
              <a:solidFill>
                <a:srgbClr val="000000"/>
              </a:solidFill>
              <a:latin typeface="Consolas"/>
              <a:ea typeface="Consolas"/>
              <a:cs typeface="Consolas"/>
              <a:sym typeface="Consolas"/>
            </a:endParaRPr>
          </a:p>
          <a:p>
            <a:pPr indent="0" lvl="0" marL="0" rtl="0">
              <a:spcBef>
                <a:spcPts val="0"/>
              </a:spcBef>
              <a:spcAft>
                <a:spcPts val="1600"/>
              </a:spcAft>
              <a:buNone/>
            </a:pPr>
            <a:r>
              <a:t/>
            </a:r>
            <a:endParaRPr>
              <a:solidFill>
                <a:srgbClr val="000000"/>
              </a:solidFill>
              <a:latin typeface="Consolas"/>
              <a:ea typeface="Consolas"/>
              <a:cs typeface="Consolas"/>
              <a:sym typeface="Consolas"/>
            </a:endParaRPr>
          </a:p>
        </p:txBody>
      </p:sp>
      <p:sp>
        <p:nvSpPr>
          <p:cNvPr id="317" name="Shape 317"/>
          <p:cNvSpPr/>
          <p:nvPr/>
        </p:nvSpPr>
        <p:spPr>
          <a:xfrm>
            <a:off x="471900" y="1700050"/>
            <a:ext cx="6865200" cy="10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latin typeface="Consolas"/>
                <a:ea typeface="Consolas"/>
                <a:cs typeface="Consolas"/>
                <a:sym typeface="Consolas"/>
              </a:rPr>
              <a:t>print("hello " + spy_salutation + spy_name)</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print("Your age is " + spy_age)</a:t>
            </a:r>
            <a:endParaRPr sz="1800">
              <a:latin typeface="Consolas"/>
              <a:ea typeface="Consolas"/>
              <a:cs typeface="Consolas"/>
              <a:sym typeface="Consolas"/>
            </a:endParaRPr>
          </a:p>
          <a:p>
            <a:pPr indent="0" lvl="0" marL="0" rtl="0">
              <a:spcBef>
                <a:spcPts val="0"/>
              </a:spcBef>
              <a:spcAft>
                <a:spcPts val="0"/>
              </a:spcAft>
              <a:buNone/>
            </a:pPr>
            <a:r>
              <a:rPr lang="en" sz="1800">
                <a:latin typeface="Consolas"/>
                <a:ea typeface="Consolas"/>
                <a:cs typeface="Consolas"/>
                <a:sym typeface="Consolas"/>
              </a:rPr>
              <a:t>print("Your rating is " + spy_rating)</a:t>
            </a:r>
            <a:endParaRPr sz="1800">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title"/>
          </p:nvPr>
        </p:nvSpPr>
        <p:spPr>
          <a:xfrm>
            <a:off x="98250" y="-136050"/>
            <a:ext cx="29769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Control Flow of main.py </a:t>
            </a:r>
            <a:endParaRPr/>
          </a:p>
        </p:txBody>
      </p:sp>
      <p:sp>
        <p:nvSpPr>
          <p:cNvPr id="323" name="Shape 323"/>
          <p:cNvSpPr/>
          <p:nvPr/>
        </p:nvSpPr>
        <p:spPr>
          <a:xfrm>
            <a:off x="3288900" y="74175"/>
            <a:ext cx="2566200" cy="714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t>Ask the user if he/she wants to have default values </a:t>
            </a:r>
            <a:endParaRPr/>
          </a:p>
        </p:txBody>
      </p:sp>
      <p:sp>
        <p:nvSpPr>
          <p:cNvPr id="324" name="Shape 324"/>
          <p:cNvSpPr/>
          <p:nvPr/>
        </p:nvSpPr>
        <p:spPr>
          <a:xfrm>
            <a:off x="5532725" y="1537625"/>
            <a:ext cx="28329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Copy the values from default.py</a:t>
            </a:r>
            <a:endParaRPr/>
          </a:p>
        </p:txBody>
      </p:sp>
      <p:sp>
        <p:nvSpPr>
          <p:cNvPr id="325" name="Shape 325"/>
          <p:cNvSpPr/>
          <p:nvPr/>
        </p:nvSpPr>
        <p:spPr>
          <a:xfrm>
            <a:off x="5532625" y="2748725"/>
            <a:ext cx="2832900" cy="10257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Print the welcome message for the spy along with the details he/she just entered</a:t>
            </a:r>
            <a:r>
              <a:rPr lang="en"/>
              <a:t> </a:t>
            </a:r>
            <a:endParaRPr/>
          </a:p>
        </p:txBody>
      </p:sp>
      <p:cxnSp>
        <p:nvCxnSpPr>
          <p:cNvPr id="326" name="Shape 326"/>
          <p:cNvCxnSpPr>
            <a:stCxn id="323" idx="3"/>
            <a:endCxn id="324" idx="0"/>
          </p:cNvCxnSpPr>
          <p:nvPr/>
        </p:nvCxnSpPr>
        <p:spPr>
          <a:xfrm>
            <a:off x="5855100" y="431475"/>
            <a:ext cx="1094100" cy="1106100"/>
          </a:xfrm>
          <a:prstGeom prst="straightConnector1">
            <a:avLst/>
          </a:prstGeom>
          <a:noFill/>
          <a:ln cap="flat" cmpd="sng" w="9525">
            <a:solidFill>
              <a:schemeClr val="dk2"/>
            </a:solidFill>
            <a:prstDash val="solid"/>
            <a:round/>
            <a:headEnd len="med" w="med" type="none"/>
            <a:tailEnd len="med" w="med" type="triangle"/>
          </a:ln>
        </p:spPr>
      </p:cxnSp>
      <p:cxnSp>
        <p:nvCxnSpPr>
          <p:cNvPr id="327" name="Shape 327"/>
          <p:cNvCxnSpPr>
            <a:stCxn id="324" idx="2"/>
            <a:endCxn id="325" idx="0"/>
          </p:cNvCxnSpPr>
          <p:nvPr/>
        </p:nvCxnSpPr>
        <p:spPr>
          <a:xfrm>
            <a:off x="6949175" y="2089925"/>
            <a:ext cx="0" cy="658800"/>
          </a:xfrm>
          <a:prstGeom prst="straightConnector1">
            <a:avLst/>
          </a:prstGeom>
          <a:noFill/>
          <a:ln cap="flat" cmpd="sng" w="9525">
            <a:solidFill>
              <a:schemeClr val="dk2"/>
            </a:solidFill>
            <a:prstDash val="solid"/>
            <a:round/>
            <a:headEnd len="med" w="med" type="none"/>
            <a:tailEnd len="med" w="med" type="triangle"/>
          </a:ln>
        </p:spPr>
      </p:cxnSp>
      <p:sp>
        <p:nvSpPr>
          <p:cNvPr id="328" name="Shape 328"/>
          <p:cNvSpPr/>
          <p:nvPr/>
        </p:nvSpPr>
        <p:spPr>
          <a:xfrm>
            <a:off x="292375" y="1223600"/>
            <a:ext cx="2512200" cy="2543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366150" y="1309025"/>
            <a:ext cx="23661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Ask user his/her name</a:t>
            </a:r>
            <a:endParaRPr/>
          </a:p>
        </p:txBody>
      </p:sp>
      <p:sp>
        <p:nvSpPr>
          <p:cNvPr id="330" name="Shape 330"/>
          <p:cNvSpPr/>
          <p:nvPr/>
        </p:nvSpPr>
        <p:spPr>
          <a:xfrm>
            <a:off x="366150" y="1918625"/>
            <a:ext cx="23661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Ask user his/her salutation</a:t>
            </a:r>
            <a:endParaRPr/>
          </a:p>
        </p:txBody>
      </p:sp>
      <p:sp>
        <p:nvSpPr>
          <p:cNvPr id="331" name="Shape 331"/>
          <p:cNvSpPr/>
          <p:nvPr/>
        </p:nvSpPr>
        <p:spPr>
          <a:xfrm>
            <a:off x="366150" y="2528225"/>
            <a:ext cx="23661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Ask user his/her age</a:t>
            </a:r>
            <a:endParaRPr/>
          </a:p>
        </p:txBody>
      </p:sp>
      <p:sp>
        <p:nvSpPr>
          <p:cNvPr id="332" name="Shape 332"/>
          <p:cNvSpPr/>
          <p:nvPr/>
        </p:nvSpPr>
        <p:spPr>
          <a:xfrm>
            <a:off x="366150" y="3137825"/>
            <a:ext cx="23661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Ask user his/her rating</a:t>
            </a:r>
            <a:endParaRPr/>
          </a:p>
        </p:txBody>
      </p:sp>
      <p:sp>
        <p:nvSpPr>
          <p:cNvPr id="333" name="Shape 333"/>
          <p:cNvSpPr/>
          <p:nvPr/>
        </p:nvSpPr>
        <p:spPr>
          <a:xfrm>
            <a:off x="3074475" y="2989450"/>
            <a:ext cx="2187300" cy="21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3150675" y="3137825"/>
            <a:ext cx="20265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Validate his/her name</a:t>
            </a:r>
            <a:endParaRPr/>
          </a:p>
        </p:txBody>
      </p:sp>
      <p:sp>
        <p:nvSpPr>
          <p:cNvPr id="335" name="Shape 335"/>
          <p:cNvSpPr/>
          <p:nvPr/>
        </p:nvSpPr>
        <p:spPr>
          <a:xfrm>
            <a:off x="3150675" y="3744600"/>
            <a:ext cx="20265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Validate his/her age</a:t>
            </a:r>
            <a:endParaRPr/>
          </a:p>
        </p:txBody>
      </p:sp>
      <p:sp>
        <p:nvSpPr>
          <p:cNvPr id="336" name="Shape 336"/>
          <p:cNvSpPr/>
          <p:nvPr/>
        </p:nvSpPr>
        <p:spPr>
          <a:xfrm>
            <a:off x="3207200" y="4430400"/>
            <a:ext cx="1970100" cy="5523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Check Rating</a:t>
            </a:r>
            <a:endParaRPr/>
          </a:p>
        </p:txBody>
      </p:sp>
      <p:cxnSp>
        <p:nvCxnSpPr>
          <p:cNvPr id="337" name="Shape 337"/>
          <p:cNvCxnSpPr>
            <a:stCxn id="323" idx="1"/>
            <a:endCxn id="328" idx="0"/>
          </p:cNvCxnSpPr>
          <p:nvPr/>
        </p:nvCxnSpPr>
        <p:spPr>
          <a:xfrm flipH="1">
            <a:off x="1548600" y="431475"/>
            <a:ext cx="1740300" cy="792000"/>
          </a:xfrm>
          <a:prstGeom prst="straightConnector1">
            <a:avLst/>
          </a:prstGeom>
          <a:noFill/>
          <a:ln cap="flat" cmpd="sng" w="9525">
            <a:solidFill>
              <a:schemeClr val="dk2"/>
            </a:solidFill>
            <a:prstDash val="solid"/>
            <a:round/>
            <a:headEnd len="med" w="med" type="none"/>
            <a:tailEnd len="med" w="med" type="triangle"/>
          </a:ln>
        </p:spPr>
      </p:cxnSp>
      <p:cxnSp>
        <p:nvCxnSpPr>
          <p:cNvPr id="338" name="Shape 338"/>
          <p:cNvCxnSpPr>
            <a:stCxn id="333" idx="3"/>
            <a:endCxn id="325" idx="2"/>
          </p:cNvCxnSpPr>
          <p:nvPr/>
        </p:nvCxnSpPr>
        <p:spPr>
          <a:xfrm flipH="1" rot="10800000">
            <a:off x="5261775" y="3774550"/>
            <a:ext cx="1687200" cy="270600"/>
          </a:xfrm>
          <a:prstGeom prst="straightConnector1">
            <a:avLst/>
          </a:prstGeom>
          <a:noFill/>
          <a:ln cap="flat" cmpd="sng" w="9525">
            <a:solidFill>
              <a:schemeClr val="dk2"/>
            </a:solidFill>
            <a:prstDash val="solid"/>
            <a:round/>
            <a:headEnd len="med" w="med" type="none"/>
            <a:tailEnd len="med" w="med" type="triangle"/>
          </a:ln>
        </p:spPr>
      </p:cxnSp>
      <p:sp>
        <p:nvSpPr>
          <p:cNvPr id="339" name="Shape 339"/>
          <p:cNvSpPr/>
          <p:nvPr/>
        </p:nvSpPr>
        <p:spPr>
          <a:xfrm>
            <a:off x="6095600" y="836175"/>
            <a:ext cx="2832900" cy="4236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If he/she </a:t>
            </a:r>
            <a:r>
              <a:rPr lang="en"/>
              <a:t>chooses</a:t>
            </a:r>
            <a:r>
              <a:rPr lang="en"/>
              <a:t> default</a:t>
            </a:r>
            <a:endParaRPr/>
          </a:p>
        </p:txBody>
      </p:sp>
      <p:sp>
        <p:nvSpPr>
          <p:cNvPr id="340" name="Shape 340"/>
          <p:cNvSpPr/>
          <p:nvPr/>
        </p:nvSpPr>
        <p:spPr>
          <a:xfrm>
            <a:off x="3856525" y="1145000"/>
            <a:ext cx="1375200" cy="714600"/>
          </a:xfrm>
          <a:prstGeom prst="ellipse">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    Start</a:t>
            </a:r>
            <a:endParaRPr/>
          </a:p>
        </p:txBody>
      </p:sp>
      <p:cxnSp>
        <p:nvCxnSpPr>
          <p:cNvPr id="341" name="Shape 341"/>
          <p:cNvCxnSpPr>
            <a:stCxn id="340" idx="0"/>
            <a:endCxn id="323" idx="2"/>
          </p:cNvCxnSpPr>
          <p:nvPr/>
        </p:nvCxnSpPr>
        <p:spPr>
          <a:xfrm flipH="1" rot="10800000">
            <a:off x="4544125" y="788900"/>
            <a:ext cx="27900" cy="356100"/>
          </a:xfrm>
          <a:prstGeom prst="straightConnector1">
            <a:avLst/>
          </a:prstGeom>
          <a:noFill/>
          <a:ln cap="flat" cmpd="sng" w="9525">
            <a:solidFill>
              <a:schemeClr val="dk2"/>
            </a:solidFill>
            <a:prstDash val="solid"/>
            <a:round/>
            <a:headEnd len="med" w="med" type="none"/>
            <a:tailEnd len="med" w="med" type="triangle"/>
          </a:ln>
        </p:spPr>
      </p:cxnSp>
      <p:cxnSp>
        <p:nvCxnSpPr>
          <p:cNvPr id="342" name="Shape 342"/>
          <p:cNvCxnSpPr>
            <a:endCxn id="333" idx="1"/>
          </p:cNvCxnSpPr>
          <p:nvPr/>
        </p:nvCxnSpPr>
        <p:spPr>
          <a:xfrm>
            <a:off x="1548375" y="3767050"/>
            <a:ext cx="1526100" cy="27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400"/>
              <a:t>Result Should give this kind of output</a:t>
            </a:r>
            <a:endParaRPr sz="1400"/>
          </a:p>
        </p:txBody>
      </p:sp>
      <p:pic>
        <p:nvPicPr>
          <p:cNvPr id="348" name="Shape 348"/>
          <p:cNvPicPr preferRelativeResize="0"/>
          <p:nvPr/>
        </p:nvPicPr>
        <p:blipFill rotWithShape="1">
          <a:blip r:embed="rId3">
            <a:alphaModFix/>
          </a:blip>
          <a:srcRect b="14464" l="-686" r="30619" t="6144"/>
          <a:stretch/>
        </p:blipFill>
        <p:spPr>
          <a:xfrm>
            <a:off x="1047075" y="324850"/>
            <a:ext cx="6729275" cy="4286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460950" y="93400"/>
            <a:ext cx="82221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Companies that use Python for development</a:t>
            </a:r>
            <a:endParaRPr b="0" i="0" sz="2800" u="none" cap="none" strike="noStrike">
              <a:solidFill>
                <a:srgbClr val="FFFFFF"/>
              </a:solidFill>
              <a:latin typeface="Arial"/>
              <a:ea typeface="Arial"/>
              <a:cs typeface="Arial"/>
              <a:sym typeface="Arial"/>
            </a:endParaRPr>
          </a:p>
        </p:txBody>
      </p:sp>
      <p:sp>
        <p:nvSpPr>
          <p:cNvPr id="85" name="Shape 85"/>
          <p:cNvSpPr txBox="1"/>
          <p:nvPr>
            <p:ph idx="4294967295" type="body"/>
          </p:nvPr>
        </p:nvSpPr>
        <p:spPr>
          <a:xfrm>
            <a:off x="135300" y="947125"/>
            <a:ext cx="8629500" cy="40476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chemeClr val="lt2"/>
              </a:buClr>
              <a:buSzPts val="1800"/>
              <a:buFont typeface="Arial"/>
              <a:buNone/>
            </a:pPr>
            <a:r>
              <a:rPr b="0" i="0" lang="en" sz="2800" u="none" cap="none" strike="noStrike">
                <a:solidFill>
                  <a:srgbClr val="FFFFFF"/>
                </a:solidFill>
                <a:latin typeface="Arial"/>
                <a:ea typeface="Arial"/>
                <a:cs typeface="Arial"/>
                <a:sym typeface="Arial"/>
              </a:rPr>
              <a:t>Facebook: </a:t>
            </a:r>
            <a:r>
              <a:rPr b="0" i="0" lang="en" sz="1800" u="none" cap="none" strike="noStrike">
                <a:solidFill>
                  <a:srgbClr val="FFFFFF"/>
                </a:solidFill>
                <a:latin typeface="Arial"/>
                <a:ea typeface="Arial"/>
                <a:cs typeface="Arial"/>
                <a:sym typeface="Arial"/>
              </a:rPr>
              <a:t>Largely to process images and Machine learning.</a:t>
            </a:r>
            <a:br>
              <a:rPr b="0" i="0" lang="en" sz="2800" u="none" cap="none" strike="noStrike">
                <a:solidFill>
                  <a:srgbClr val="FFFFFF"/>
                </a:solidFill>
                <a:latin typeface="Arial"/>
                <a:ea typeface="Arial"/>
                <a:cs typeface="Arial"/>
                <a:sym typeface="Arial"/>
              </a:rPr>
            </a:br>
            <a:r>
              <a:rPr b="0" i="0" lang="en" sz="2800" u="none" cap="none" strike="noStrike">
                <a:solidFill>
                  <a:srgbClr val="FFFFFF"/>
                </a:solidFill>
                <a:latin typeface="Arial"/>
                <a:ea typeface="Arial"/>
                <a:cs typeface="Arial"/>
                <a:sym typeface="Arial"/>
              </a:rPr>
              <a:t>	</a:t>
            </a:r>
            <a:br>
              <a:rPr b="0" i="0" lang="en" sz="2800" u="none" cap="none" strike="noStrike">
                <a:solidFill>
                  <a:srgbClr val="FFFFFF"/>
                </a:solidFill>
                <a:latin typeface="Arial"/>
                <a:ea typeface="Arial"/>
                <a:cs typeface="Arial"/>
                <a:sym typeface="Arial"/>
              </a:rPr>
            </a:br>
            <a:r>
              <a:rPr b="0" i="0" lang="en" sz="2800" u="none" cap="none" strike="noStrike">
                <a:solidFill>
                  <a:srgbClr val="FFFFFF"/>
                </a:solidFill>
                <a:latin typeface="Arial"/>
                <a:ea typeface="Arial"/>
                <a:cs typeface="Arial"/>
                <a:sym typeface="Arial"/>
              </a:rPr>
              <a:t>	</a:t>
            </a:r>
            <a:r>
              <a:rPr b="0" i="0" lang="en" sz="2400" u="none" cap="none" strike="noStrike">
                <a:solidFill>
                  <a:srgbClr val="FFFFFF"/>
                </a:solidFill>
                <a:latin typeface="Arial"/>
                <a:ea typeface="Arial"/>
                <a:cs typeface="Arial"/>
                <a:sym typeface="Arial"/>
              </a:rPr>
              <a:t>Instagram :</a:t>
            </a:r>
            <a:r>
              <a:rPr b="0" i="0" lang="en" sz="2800" u="none" cap="none" strike="noStrike">
                <a:solidFill>
                  <a:srgbClr val="FFFFFF"/>
                </a:solidFill>
                <a:latin typeface="Arial"/>
                <a:ea typeface="Arial"/>
                <a:cs typeface="Arial"/>
                <a:sym typeface="Arial"/>
              </a:rPr>
              <a:t> </a:t>
            </a:r>
            <a:r>
              <a:rPr b="0" i="0" lang="en" sz="1800" u="none" cap="none" strike="noStrike">
                <a:solidFill>
                  <a:srgbClr val="FFFFFF"/>
                </a:solidFill>
                <a:latin typeface="Arial"/>
                <a:ea typeface="Arial"/>
                <a:cs typeface="Arial"/>
                <a:sym typeface="Arial"/>
              </a:rPr>
              <a:t>The company has recently moved to Python 3. </a:t>
            </a:r>
            <a:endParaRPr b="0" i="0" sz="1800" u="none" cap="none" strike="noStrike">
              <a:solidFill>
                <a:srgbClr val="FFFFFF"/>
              </a:solidFill>
              <a:latin typeface="Arial"/>
              <a:ea typeface="Arial"/>
              <a:cs typeface="Arial"/>
              <a:sym typeface="Arial"/>
            </a:endParaRPr>
          </a:p>
          <a:p>
            <a:pPr indent="0" lvl="0" marL="914400" marR="0" rtl="0" algn="l">
              <a:lnSpc>
                <a:spcPct val="115000"/>
              </a:lnSpc>
              <a:spcBef>
                <a:spcPts val="1600"/>
              </a:spcBef>
              <a:spcAft>
                <a:spcPts val="0"/>
              </a:spcAft>
              <a:buClr>
                <a:schemeClr val="lt2"/>
              </a:buClr>
              <a:buSzPts val="1800"/>
              <a:buFont typeface="Arial"/>
              <a:buNone/>
            </a:pPr>
            <a:r>
              <a:rPr b="0" i="0" lang="en" sz="2400" u="none" cap="none" strike="noStrike">
                <a:solidFill>
                  <a:srgbClr val="FFFFFF"/>
                </a:solidFill>
                <a:latin typeface="Arial"/>
                <a:ea typeface="Arial"/>
                <a:cs typeface="Arial"/>
                <a:sym typeface="Arial"/>
              </a:rPr>
              <a:t>Spotify:</a:t>
            </a:r>
            <a:r>
              <a:rPr b="0" i="0" lang="en" sz="2800" u="none" cap="none" strike="noStrike">
                <a:solidFill>
                  <a:srgbClr val="FFFFFF"/>
                </a:solidFill>
                <a:latin typeface="Arial"/>
                <a:ea typeface="Arial"/>
                <a:cs typeface="Arial"/>
                <a:sym typeface="Arial"/>
              </a:rPr>
              <a:t> </a:t>
            </a:r>
            <a:r>
              <a:rPr b="0" i="0" lang="en" sz="1800" u="none" cap="none" strike="noStrike">
                <a:solidFill>
                  <a:srgbClr val="FFFFFF"/>
                </a:solidFill>
                <a:latin typeface="Arial"/>
                <a:ea typeface="Arial"/>
                <a:cs typeface="Arial"/>
                <a:sym typeface="Arial"/>
              </a:rPr>
              <a:t>Spotify also trusts Python and applies it in its back-end    services, as well as for data analysis purposes.</a:t>
            </a:r>
            <a:endParaRPr b="0" i="0" sz="1800" u="none" cap="none" strike="noStrike">
              <a:solidFill>
                <a:srgbClr val="FFFFFF"/>
              </a:solidFill>
              <a:latin typeface="Arial"/>
              <a:ea typeface="Arial"/>
              <a:cs typeface="Arial"/>
              <a:sym typeface="Arial"/>
            </a:endParaRPr>
          </a:p>
          <a:p>
            <a:pPr indent="0" lvl="0" marL="3200400" marR="0" rtl="0" algn="l">
              <a:lnSpc>
                <a:spcPct val="115000"/>
              </a:lnSpc>
              <a:spcBef>
                <a:spcPts val="1600"/>
              </a:spcBef>
              <a:spcAft>
                <a:spcPts val="0"/>
              </a:spcAft>
              <a:buClr>
                <a:schemeClr val="lt2"/>
              </a:buClr>
              <a:buSzPts val="1800"/>
              <a:buFont typeface="Arial"/>
              <a:buNone/>
            </a:pPr>
            <a:r>
              <a:rPr b="0" i="0" lang="en" sz="2400" u="none" cap="none" strike="noStrike">
                <a:solidFill>
                  <a:srgbClr val="FFFFFF"/>
                </a:solidFill>
                <a:latin typeface="Arial"/>
                <a:ea typeface="Arial"/>
                <a:cs typeface="Arial"/>
                <a:sym typeface="Arial"/>
              </a:rPr>
              <a:t>Amazon: </a:t>
            </a:r>
            <a:r>
              <a:rPr b="0" i="0" lang="en" sz="1800" u="none" cap="none" strike="noStrike">
                <a:solidFill>
                  <a:srgbClr val="FFFFFF"/>
                </a:solidFill>
                <a:latin typeface="Arial"/>
                <a:ea typeface="Arial"/>
                <a:cs typeface="Arial"/>
                <a:sym typeface="Arial"/>
              </a:rPr>
              <a:t>To give accurate recommendation to its users, Amazon uses Python machine learning engine. </a:t>
            </a:r>
            <a:endParaRPr b="0" i="0" sz="1800" u="none" cap="none" strike="noStrike">
              <a:solidFill>
                <a:srgbClr val="FFFFFF"/>
              </a:solidFill>
              <a:latin typeface="Arial"/>
              <a:ea typeface="Arial"/>
              <a:cs typeface="Arial"/>
              <a:sym typeface="Arial"/>
            </a:endParaRPr>
          </a:p>
          <a:p>
            <a:pPr indent="0" lvl="0" marL="91440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86" name="Shape 86"/>
          <p:cNvPicPr preferRelativeResize="0"/>
          <p:nvPr/>
        </p:nvPicPr>
        <p:blipFill rotWithShape="1">
          <a:blip r:embed="rId3">
            <a:alphaModFix/>
          </a:blip>
          <a:srcRect b="0" l="0" r="0" t="0"/>
          <a:stretch/>
        </p:blipFill>
        <p:spPr>
          <a:xfrm>
            <a:off x="402488" y="2020775"/>
            <a:ext cx="596277" cy="588600"/>
          </a:xfrm>
          <a:prstGeom prst="rect">
            <a:avLst/>
          </a:prstGeom>
          <a:noFill/>
          <a:ln>
            <a:noFill/>
          </a:ln>
        </p:spPr>
      </p:pic>
      <p:pic>
        <p:nvPicPr>
          <p:cNvPr id="87" name="Shape 87"/>
          <p:cNvPicPr preferRelativeResize="0"/>
          <p:nvPr/>
        </p:nvPicPr>
        <p:blipFill rotWithShape="1">
          <a:blip r:embed="rId4">
            <a:alphaModFix/>
          </a:blip>
          <a:srcRect b="0" l="0" r="0" t="0"/>
          <a:stretch/>
        </p:blipFill>
        <p:spPr>
          <a:xfrm>
            <a:off x="358388" y="2998575"/>
            <a:ext cx="684450" cy="684450"/>
          </a:xfrm>
          <a:prstGeom prst="rect">
            <a:avLst/>
          </a:prstGeom>
          <a:noFill/>
          <a:ln>
            <a:noFill/>
          </a:ln>
        </p:spPr>
      </p:pic>
      <p:pic>
        <p:nvPicPr>
          <p:cNvPr id="88" name="Shape 88"/>
          <p:cNvPicPr preferRelativeResize="0"/>
          <p:nvPr/>
        </p:nvPicPr>
        <p:blipFill rotWithShape="1">
          <a:blip r:embed="rId5">
            <a:alphaModFix/>
          </a:blip>
          <a:srcRect b="0" l="0" r="0" t="0"/>
          <a:stretch/>
        </p:blipFill>
        <p:spPr>
          <a:xfrm>
            <a:off x="358400" y="4094775"/>
            <a:ext cx="2918977" cy="588600"/>
          </a:xfrm>
          <a:prstGeom prst="rect">
            <a:avLst/>
          </a:prstGeom>
          <a:noFill/>
          <a:ln>
            <a:noFill/>
          </a:ln>
        </p:spPr>
      </p:pic>
      <p:pic>
        <p:nvPicPr>
          <p:cNvPr id="89" name="Shape 89"/>
          <p:cNvPicPr preferRelativeResize="0"/>
          <p:nvPr/>
        </p:nvPicPr>
        <p:blipFill rotWithShape="1">
          <a:blip r:embed="rId6">
            <a:alphaModFix/>
          </a:blip>
          <a:srcRect b="0" l="0" r="0" t="0"/>
          <a:stretch/>
        </p:blipFill>
        <p:spPr>
          <a:xfrm>
            <a:off x="358400" y="947125"/>
            <a:ext cx="684450" cy="684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Uploading the result on your github repo</a:t>
            </a:r>
            <a:endParaRPr/>
          </a:p>
        </p:txBody>
      </p:sp>
      <p:sp>
        <p:nvSpPr>
          <p:cNvPr id="354" name="Shape 35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Step 10: Once it is done, upload your code on github repository.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idx="4294967295" type="body"/>
          </p:nvPr>
        </p:nvSpPr>
        <p:spPr>
          <a:xfrm>
            <a:off x="471900" y="1309475"/>
            <a:ext cx="8222100" cy="2710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800"/>
              <a:buFont typeface="Arial"/>
              <a:buNone/>
            </a:pPr>
            <a:r>
              <a:t/>
            </a:r>
            <a:endParaRPr b="0" i="0" sz="3000" u="none" cap="none" strike="noStrike">
              <a:solidFill>
                <a:srgbClr val="000000"/>
              </a:solidFill>
              <a:latin typeface="Arial"/>
              <a:ea typeface="Arial"/>
              <a:cs typeface="Arial"/>
              <a:sym typeface="Arial"/>
            </a:endParaRPr>
          </a:p>
          <a:p>
            <a:pPr indent="0" lvl="0" marL="0" marR="0" rtl="0" algn="ctr">
              <a:lnSpc>
                <a:spcPct val="115000"/>
              </a:lnSpc>
              <a:spcBef>
                <a:spcPts val="1600"/>
              </a:spcBef>
              <a:spcAft>
                <a:spcPts val="0"/>
              </a:spcAft>
              <a:buClr>
                <a:schemeClr val="lt2"/>
              </a:buClr>
              <a:buSzPts val="1800"/>
              <a:buFont typeface="Arial"/>
              <a:buNone/>
            </a:pPr>
            <a:r>
              <a:rPr b="0" i="0" lang="en" sz="3000" u="none" cap="none" strike="noStrike">
                <a:solidFill>
                  <a:srgbClr val="FFFFFF"/>
                </a:solidFill>
                <a:latin typeface="Arial"/>
                <a:ea typeface="Arial"/>
                <a:cs typeface="Arial"/>
                <a:sym typeface="Arial"/>
              </a:rPr>
              <a:t>That’s all for now</a:t>
            </a:r>
            <a:endParaRPr b="0" i="0" sz="3000" u="none" cap="none" strike="noStrike">
              <a:solidFill>
                <a:srgbClr val="FFFFFF"/>
              </a:solidFill>
              <a:latin typeface="Arial"/>
              <a:ea typeface="Arial"/>
              <a:cs typeface="Arial"/>
              <a:sym typeface="Arial"/>
            </a:endParaRPr>
          </a:p>
          <a:p>
            <a:pPr indent="0" lvl="0" marL="0" marR="0" rtl="0" algn="ctr">
              <a:lnSpc>
                <a:spcPct val="115000"/>
              </a:lnSpc>
              <a:spcBef>
                <a:spcPts val="1600"/>
              </a:spcBef>
              <a:spcAft>
                <a:spcPts val="1600"/>
              </a:spcAft>
              <a:buClr>
                <a:schemeClr val="lt2"/>
              </a:buClr>
              <a:buSzPts val="1800"/>
              <a:buFont typeface="Arial"/>
              <a:buNone/>
            </a:pPr>
            <a:r>
              <a:rPr b="0" i="0" lang="en" sz="3000" u="none" cap="none" strike="noStrike">
                <a:solidFill>
                  <a:srgbClr val="FFFFFF"/>
                </a:solidFill>
                <a:latin typeface="Arial"/>
                <a:ea typeface="Arial"/>
                <a:cs typeface="Arial"/>
                <a:sym typeface="Arial"/>
              </a:rPr>
              <a:t>Any Questions?</a:t>
            </a:r>
            <a:endParaRPr b="0" i="0" sz="30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11109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chemeClr val="dk1"/>
              </a:buClr>
              <a:buSzPts val="2800"/>
              <a:buFont typeface="Arial"/>
              <a:buNone/>
            </a:pPr>
            <a:r>
              <a:t/>
            </a:r>
            <a:endParaRPr b="0" i="0" sz="2800" u="none" cap="none" strike="noStrike">
              <a:solidFill>
                <a:srgbClr val="FFFFFF"/>
              </a:solidFill>
              <a:latin typeface="Arial"/>
              <a:ea typeface="Arial"/>
              <a:cs typeface="Arial"/>
              <a:sym typeface="Arial"/>
            </a:endParaRPr>
          </a:p>
          <a:p>
            <a:pPr indent="0" lvl="0" marL="0" marR="0" rtl="0">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Why Companies choose Python language ?</a:t>
            </a:r>
            <a:endParaRPr b="0" i="0" sz="2800" u="none" cap="none" strike="noStrike">
              <a:solidFill>
                <a:srgbClr val="FFFFFF"/>
              </a:solidFill>
              <a:latin typeface="Arial"/>
              <a:ea typeface="Arial"/>
              <a:cs typeface="Arial"/>
              <a:sym typeface="Arial"/>
            </a:endParaRPr>
          </a:p>
        </p:txBody>
      </p:sp>
      <p:pic>
        <p:nvPicPr>
          <p:cNvPr id="95" name="Shape 95"/>
          <p:cNvPicPr preferRelativeResize="0"/>
          <p:nvPr/>
        </p:nvPicPr>
        <p:blipFill rotWithShape="1">
          <a:blip r:embed="rId3">
            <a:alphaModFix/>
          </a:blip>
          <a:srcRect b="13632" l="27185" r="55688" t="39676"/>
          <a:stretch/>
        </p:blipFill>
        <p:spPr>
          <a:xfrm>
            <a:off x="169125" y="1923588"/>
            <a:ext cx="1409376" cy="2401575"/>
          </a:xfrm>
          <a:prstGeom prst="rect">
            <a:avLst/>
          </a:prstGeom>
          <a:noFill/>
          <a:ln>
            <a:noFill/>
          </a:ln>
        </p:spPr>
      </p:pic>
      <p:pic>
        <p:nvPicPr>
          <p:cNvPr id="96" name="Shape 96"/>
          <p:cNvPicPr preferRelativeResize="0"/>
          <p:nvPr/>
        </p:nvPicPr>
        <p:blipFill rotWithShape="1">
          <a:blip r:embed="rId3">
            <a:alphaModFix/>
          </a:blip>
          <a:srcRect b="13090" l="52598" r="26439" t="40221"/>
          <a:stretch/>
        </p:blipFill>
        <p:spPr>
          <a:xfrm>
            <a:off x="1634875" y="1923599"/>
            <a:ext cx="1725076" cy="2401575"/>
          </a:xfrm>
          <a:prstGeom prst="rect">
            <a:avLst/>
          </a:prstGeom>
          <a:noFill/>
          <a:ln>
            <a:noFill/>
          </a:ln>
        </p:spPr>
      </p:pic>
      <p:pic>
        <p:nvPicPr>
          <p:cNvPr id="97" name="Shape 97"/>
          <p:cNvPicPr preferRelativeResize="0"/>
          <p:nvPr/>
        </p:nvPicPr>
        <p:blipFill rotWithShape="1">
          <a:blip r:embed="rId4">
            <a:alphaModFix/>
          </a:blip>
          <a:srcRect b="14081" l="67049" r="11987" t="39227"/>
          <a:stretch/>
        </p:blipFill>
        <p:spPr>
          <a:xfrm>
            <a:off x="3416325" y="1923600"/>
            <a:ext cx="1725076" cy="2401575"/>
          </a:xfrm>
          <a:prstGeom prst="rect">
            <a:avLst/>
          </a:prstGeom>
          <a:noFill/>
          <a:ln>
            <a:noFill/>
          </a:ln>
        </p:spPr>
      </p:pic>
      <p:pic>
        <p:nvPicPr>
          <p:cNvPr id="98" name="Shape 98"/>
          <p:cNvPicPr preferRelativeResize="0"/>
          <p:nvPr/>
        </p:nvPicPr>
        <p:blipFill rotWithShape="1">
          <a:blip r:embed="rId5">
            <a:alphaModFix/>
          </a:blip>
          <a:srcRect b="14071" l="11157" r="66510" t="39235"/>
          <a:stretch/>
        </p:blipFill>
        <p:spPr>
          <a:xfrm>
            <a:off x="5197775" y="1923600"/>
            <a:ext cx="1837824" cy="2401575"/>
          </a:xfrm>
          <a:prstGeom prst="rect">
            <a:avLst/>
          </a:prstGeom>
          <a:noFill/>
          <a:ln>
            <a:noFill/>
          </a:ln>
        </p:spPr>
      </p:pic>
      <p:pic>
        <p:nvPicPr>
          <p:cNvPr id="99" name="Shape 99"/>
          <p:cNvPicPr preferRelativeResize="0"/>
          <p:nvPr/>
        </p:nvPicPr>
        <p:blipFill rotWithShape="1">
          <a:blip r:embed="rId5">
            <a:alphaModFix/>
          </a:blip>
          <a:srcRect b="15233" l="38624" r="39044" t="38599"/>
          <a:stretch/>
        </p:blipFill>
        <p:spPr>
          <a:xfrm>
            <a:off x="7091975" y="1923600"/>
            <a:ext cx="1837824" cy="237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430075" y="28717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And you are definitely not alone</a:t>
            </a:r>
            <a:endParaRPr b="0" i="0" sz="2800" u="none" cap="none" strike="noStrike">
              <a:solidFill>
                <a:srgbClr val="FFFFFF"/>
              </a:solidFill>
              <a:latin typeface="Arial"/>
              <a:ea typeface="Arial"/>
              <a:cs typeface="Arial"/>
              <a:sym typeface="Arial"/>
            </a:endParaRPr>
          </a:p>
        </p:txBody>
      </p:sp>
      <p:sp>
        <p:nvSpPr>
          <p:cNvPr id="105" name="Shape 10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0" lvl="0" marL="0" marR="0" rtl="0" algn="l">
              <a:lnSpc>
                <a:spcPct val="115000"/>
              </a:lnSpc>
              <a:spcBef>
                <a:spcPts val="1600"/>
              </a:spcBef>
              <a:spcAft>
                <a:spcPts val="160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id="106" name="Shape 106"/>
          <p:cNvPicPr preferRelativeResize="0"/>
          <p:nvPr/>
        </p:nvPicPr>
        <p:blipFill rotWithShape="1">
          <a:blip r:embed="rId3">
            <a:alphaModFix/>
          </a:blip>
          <a:srcRect b="0" l="0" r="0" t="0"/>
          <a:stretch/>
        </p:blipFill>
        <p:spPr>
          <a:xfrm>
            <a:off x="1773263" y="1152463"/>
            <a:ext cx="5834224" cy="364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563750"/>
            <a:ext cx="8520600" cy="58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What is Python ?</a:t>
            </a:r>
            <a:endParaRPr b="0" i="0" sz="2800" u="none" cap="none" strike="noStrike">
              <a:solidFill>
                <a:srgbClr val="FFFFFF"/>
              </a:solidFill>
              <a:latin typeface="Arial"/>
              <a:ea typeface="Arial"/>
              <a:cs typeface="Arial"/>
              <a:sym typeface="Arial"/>
            </a:endParaRPr>
          </a:p>
        </p:txBody>
      </p:sp>
      <p:sp>
        <p:nvSpPr>
          <p:cNvPr id="112" name="Shape 112"/>
          <p:cNvSpPr txBox="1"/>
          <p:nvPr>
            <p:ph idx="1" type="body"/>
          </p:nvPr>
        </p:nvSpPr>
        <p:spPr>
          <a:xfrm>
            <a:off x="244050" y="1804000"/>
            <a:ext cx="8520600" cy="276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rPr b="0" i="0" lang="en" sz="2400" u="none" cap="none" strike="noStrike">
                <a:solidFill>
                  <a:schemeClr val="lt2"/>
                </a:solidFill>
                <a:latin typeface="Arial"/>
                <a:ea typeface="Arial"/>
                <a:cs typeface="Arial"/>
                <a:sym typeface="Arial"/>
              </a:rPr>
              <a:t>Python is a high-level, interpreted, and object oriented scripting language.</a:t>
            </a:r>
            <a:endParaRPr b="0" i="0" sz="24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High Level Language: enables a programmer to write programs that are more or less independent of a particular type of computer.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Interpreted − Python is processed line by line at runtime.</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Object-Oriented − Python supports Object-Oriented style .</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563750"/>
            <a:ext cx="8520600" cy="58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Python 2 or Python 3?</a:t>
            </a:r>
            <a:endParaRPr b="0" i="0" sz="2800" u="none" cap="none" strike="noStrike">
              <a:solidFill>
                <a:srgbClr val="FFFFFF"/>
              </a:solidFill>
              <a:latin typeface="Arial"/>
              <a:ea typeface="Arial"/>
              <a:cs typeface="Arial"/>
              <a:sym typeface="Arial"/>
            </a:endParaRPr>
          </a:p>
        </p:txBody>
      </p:sp>
      <p:sp>
        <p:nvSpPr>
          <p:cNvPr id="118" name="Shape 118"/>
          <p:cNvSpPr txBox="1"/>
          <p:nvPr>
            <p:ph idx="1" type="body"/>
          </p:nvPr>
        </p:nvSpPr>
        <p:spPr>
          <a:xfrm>
            <a:off x="244050" y="1871650"/>
            <a:ext cx="8520600" cy="3123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800"/>
              <a:buFont typeface="Arial"/>
              <a:buNone/>
            </a:pPr>
            <a:r>
              <a:rPr b="1" i="1" lang="en" sz="2400" u="none" cap="none" strike="noStrike">
                <a:solidFill>
                  <a:schemeClr val="lt2"/>
                </a:solidFill>
                <a:latin typeface="Arial"/>
                <a:ea typeface="Arial"/>
                <a:cs typeface="Arial"/>
                <a:sym typeface="Arial"/>
              </a:rPr>
              <a:t>“Python 2.x is legacy, Python 3.x is the present and future of the language”</a:t>
            </a:r>
            <a:endParaRPr b="1" i="1" sz="24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AutoNum type="arabicPeriod"/>
            </a:pPr>
            <a:r>
              <a:rPr b="0" i="0" lang="en" sz="1800" u="none" cap="none" strike="noStrike">
                <a:solidFill>
                  <a:schemeClr val="lt2"/>
                </a:solidFill>
                <a:latin typeface="Arial"/>
                <a:ea typeface="Arial"/>
                <a:cs typeface="Arial"/>
                <a:sym typeface="Arial"/>
              </a:rPr>
              <a:t>Which version should I use? </a:t>
            </a:r>
            <a:br>
              <a:rPr b="0" i="0" lang="en" sz="1800" u="none" cap="none" strike="noStrike">
                <a:solidFill>
                  <a:schemeClr val="lt2"/>
                </a:solidFill>
                <a:latin typeface="Arial"/>
                <a:ea typeface="Arial"/>
                <a:cs typeface="Arial"/>
                <a:sym typeface="Arial"/>
              </a:rPr>
            </a:br>
            <a:r>
              <a:rPr b="0" i="0" lang="en" sz="1800" u="none" cap="none" strike="noStrike">
                <a:solidFill>
                  <a:schemeClr val="lt2"/>
                </a:solidFill>
                <a:latin typeface="Arial"/>
                <a:ea typeface="Arial"/>
                <a:cs typeface="Arial"/>
                <a:sym typeface="Arial"/>
              </a:rPr>
              <a:t>Which version you ought to use is mostly dependent on what you want to get done. If you can do exactly what you want with Python 3.x, great! There are a few minor downsides, such as very slightly worse library support and the fact that some current Linux distributions and Macs still use 2.x as default, but as a language Python 3.x is definitely mature and ready for use.</a:t>
            </a:r>
            <a:endParaRPr b="0" i="0" sz="1800" u="none" cap="none" strike="noStrike">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Shape 123"/>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 Local Environment Setup </a:t>
            </a:r>
            <a:endParaRPr b="0" i="0" sz="2800" u="none" cap="none" strike="noStrike">
              <a:solidFill>
                <a:srgbClr val="FFFFFF"/>
              </a:solidFill>
              <a:latin typeface="Arial"/>
              <a:ea typeface="Arial"/>
              <a:cs typeface="Arial"/>
              <a:sym typeface="Arial"/>
            </a:endParaRPr>
          </a:p>
        </p:txBody>
      </p:sp>
      <p:sp>
        <p:nvSpPr>
          <p:cNvPr id="124" name="Shape 124"/>
          <p:cNvSpPr txBox="1"/>
          <p:nvPr>
            <p:ph idx="4294967295" type="body"/>
          </p:nvPr>
        </p:nvSpPr>
        <p:spPr>
          <a:xfrm>
            <a:off x="244050" y="845625"/>
            <a:ext cx="8520600" cy="417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solidFill>
                  <a:schemeClr val="lt2"/>
                </a:solidFill>
                <a:latin typeface="Arial"/>
                <a:ea typeface="Arial"/>
                <a:cs typeface="Arial"/>
                <a:sym typeface="Arial"/>
              </a:rPr>
              <a:t>Go to </a:t>
            </a:r>
            <a:r>
              <a:rPr b="0" i="0" lang="en" sz="2400" u="sng" cap="none" strike="noStrike">
                <a:solidFill>
                  <a:schemeClr val="hlink"/>
                </a:solidFill>
                <a:latin typeface="Arial"/>
                <a:ea typeface="Arial"/>
                <a:cs typeface="Arial"/>
                <a:sym typeface="Arial"/>
                <a:hlinkClick r:id="rId3"/>
              </a:rPr>
              <a:t>https://www.anaconda.com/download/</a:t>
            </a:r>
            <a:endParaRPr b="0" i="0" sz="2400" u="none" cap="none" strike="noStrike">
              <a:solidFill>
                <a:schemeClr val="lt2"/>
              </a:solidFill>
              <a:latin typeface="Arial"/>
              <a:ea typeface="Arial"/>
              <a:cs typeface="Arial"/>
              <a:sym typeface="Arial"/>
            </a:endParaRPr>
          </a:p>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solidFill>
                  <a:schemeClr val="lt2"/>
                </a:solidFill>
                <a:latin typeface="Arial"/>
                <a:ea typeface="Arial"/>
                <a:cs typeface="Arial"/>
                <a:sym typeface="Arial"/>
              </a:rPr>
              <a:t>Choose your Operating System(Windows, Mac or Linux) and Click on Download. It will automatically download Anaconda application on your system. Now install the application.</a:t>
            </a:r>
            <a:endParaRPr b="0" i="0" sz="2400" u="none" cap="none" strike="noStrike">
              <a:solidFill>
                <a:schemeClr val="lt2"/>
              </a:solidFill>
              <a:latin typeface="Arial"/>
              <a:ea typeface="Arial"/>
              <a:cs typeface="Arial"/>
              <a:sym typeface="Arial"/>
            </a:endParaRPr>
          </a:p>
          <a:p>
            <a:pPr indent="-381000" lvl="0" marL="457200" marR="0" rtl="0" algn="l">
              <a:lnSpc>
                <a:spcPct val="115000"/>
              </a:lnSpc>
              <a:spcBef>
                <a:spcPts val="0"/>
              </a:spcBef>
              <a:spcAft>
                <a:spcPts val="0"/>
              </a:spcAft>
              <a:buClr>
                <a:schemeClr val="lt2"/>
              </a:buClr>
              <a:buSzPts val="2400"/>
              <a:buFont typeface="Arial"/>
              <a:buAutoNum type="arabicPeriod"/>
            </a:pPr>
            <a:r>
              <a:rPr b="0" i="0" lang="en" sz="2400" u="none" cap="none" strike="noStrike">
                <a:solidFill>
                  <a:schemeClr val="lt2"/>
                </a:solidFill>
                <a:latin typeface="Arial"/>
                <a:ea typeface="Arial"/>
                <a:cs typeface="Arial"/>
                <a:sym typeface="Arial"/>
              </a:rPr>
              <a:t>Once installed, go to command prompt(windows) or terminal(Mac and Linux) and type python. If you see any errors, then python is not installed properly in your system. Otherwise you are good to go.</a:t>
            </a:r>
            <a:endParaRPr b="0" i="0" sz="24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